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3455" r:id="rId4"/>
  </p:sldMasterIdLst>
  <p:notesMasterIdLst>
    <p:notesMasterId r:id="rId51"/>
  </p:notesMasterIdLst>
  <p:handoutMasterIdLst>
    <p:handoutMasterId r:id="rId52"/>
  </p:handoutMasterIdLst>
  <p:sldIdLst>
    <p:sldId id="256" r:id="rId5"/>
    <p:sldId id="307" r:id="rId6"/>
    <p:sldId id="308" r:id="rId7"/>
    <p:sldId id="337" r:id="rId8"/>
    <p:sldId id="335" r:id="rId9"/>
    <p:sldId id="336" r:id="rId10"/>
    <p:sldId id="340" r:id="rId11"/>
    <p:sldId id="341" r:id="rId12"/>
    <p:sldId id="376" r:id="rId13"/>
    <p:sldId id="377" r:id="rId14"/>
    <p:sldId id="344" r:id="rId15"/>
    <p:sldId id="361" r:id="rId16"/>
    <p:sldId id="320" r:id="rId17"/>
    <p:sldId id="342" r:id="rId18"/>
    <p:sldId id="345" r:id="rId19"/>
    <p:sldId id="378" r:id="rId20"/>
    <p:sldId id="379" r:id="rId21"/>
    <p:sldId id="346" r:id="rId22"/>
    <p:sldId id="347" r:id="rId23"/>
    <p:sldId id="380" r:id="rId24"/>
    <p:sldId id="381" r:id="rId25"/>
    <p:sldId id="348" r:id="rId26"/>
    <p:sldId id="382" r:id="rId27"/>
    <p:sldId id="383" r:id="rId28"/>
    <p:sldId id="384" r:id="rId29"/>
    <p:sldId id="385" r:id="rId30"/>
    <p:sldId id="386" r:id="rId31"/>
    <p:sldId id="388" r:id="rId32"/>
    <p:sldId id="387" r:id="rId33"/>
    <p:sldId id="389" r:id="rId34"/>
    <p:sldId id="352" r:id="rId35"/>
    <p:sldId id="359" r:id="rId36"/>
    <p:sldId id="391" r:id="rId37"/>
    <p:sldId id="394" r:id="rId38"/>
    <p:sldId id="392" r:id="rId39"/>
    <p:sldId id="371" r:id="rId40"/>
    <p:sldId id="370" r:id="rId41"/>
    <p:sldId id="396" r:id="rId42"/>
    <p:sldId id="393" r:id="rId43"/>
    <p:sldId id="395" r:id="rId44"/>
    <p:sldId id="397" r:id="rId45"/>
    <p:sldId id="398" r:id="rId46"/>
    <p:sldId id="401" r:id="rId47"/>
    <p:sldId id="399" r:id="rId48"/>
    <p:sldId id="400" r:id="rId49"/>
    <p:sldId id="279"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D8E8"/>
    <a:srgbClr val="89C98A"/>
    <a:srgbClr val="01ACBE"/>
    <a:srgbClr val="E87071"/>
    <a:srgbClr val="159C94"/>
    <a:srgbClr val="663A77"/>
    <a:srgbClr val="F2F2F2"/>
    <a:srgbClr val="7F7F7F"/>
    <a:srgbClr val="FFFFFF"/>
    <a:srgbClr val="F5B8B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664" autoAdjust="0"/>
  </p:normalViewPr>
  <p:slideViewPr>
    <p:cSldViewPr snapToGrid="0" snapToObjects="1">
      <p:cViewPr varScale="1">
        <p:scale>
          <a:sx n="82" d="100"/>
          <a:sy n="82" d="100"/>
        </p:scale>
        <p:origin x="772"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notesViewPr>
    <p:cSldViewPr snapToGrid="0" snapToObjects="1" showGuides="1">
      <p:cViewPr varScale="1">
        <p:scale>
          <a:sx n="81" d="100"/>
          <a:sy n="81" d="100"/>
        </p:scale>
        <p:origin x="3894"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83E3F9-5A7A-42FC-A170-04637A720523}" type="datetimeFigureOut">
              <a:rPr lang="zh-CN" altLang="en-US" smtClean="0"/>
              <a:t>2020/4/28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00BD8D6-1503-405B-AFD0-126ABA47228B}" type="slidenum">
              <a:rPr lang="zh-CN" altLang="en-US" smtClean="0"/>
              <a:t>‹#›</a:t>
            </a:fld>
            <a:endParaRPr lang="zh-CN" altLang="en-US"/>
          </a:p>
        </p:txBody>
      </p:sp>
    </p:spTree>
    <p:extLst>
      <p:ext uri="{BB962C8B-B14F-4D97-AF65-F5344CB8AC3E}">
        <p14:creationId xmlns:p14="http://schemas.microsoft.com/office/powerpoint/2010/main" val="26790390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45F1F1-BE1F-48F2-8DCE-F75FBBD8C9DF}" type="datetimeFigureOut">
              <a:rPr lang="zh-CN" altLang="en-US" smtClean="0"/>
              <a:t>2020/4/28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E16E90-613D-44F3-ACB9-35B349050511}" type="slidenum">
              <a:rPr lang="zh-CN" altLang="en-US" smtClean="0"/>
              <a:t>‹#›</a:t>
            </a:fld>
            <a:endParaRPr lang="zh-CN" altLang="en-US"/>
          </a:p>
        </p:txBody>
      </p:sp>
    </p:spTree>
    <p:extLst>
      <p:ext uri="{BB962C8B-B14F-4D97-AF65-F5344CB8AC3E}">
        <p14:creationId xmlns:p14="http://schemas.microsoft.com/office/powerpoint/2010/main" val="16830654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84905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201652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smtClean="0"/>
              <a:t>设定内容和室内机功能、是否连接线控器有关系</a:t>
            </a:r>
            <a:endParaRPr lang="zh-CN" altLang="en-US" dirty="0"/>
          </a:p>
        </p:txBody>
      </p:sp>
    </p:spTree>
    <p:extLst>
      <p:ext uri="{BB962C8B-B14F-4D97-AF65-F5344CB8AC3E}">
        <p14:creationId xmlns:p14="http://schemas.microsoft.com/office/powerpoint/2010/main" val="1269142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04950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88770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47692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09468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1" i="0" kern="1200" dirty="0" smtClean="0">
                <a:solidFill>
                  <a:schemeClr val="tx1"/>
                </a:solidFill>
                <a:effectLst/>
                <a:latin typeface="+mn-lt"/>
                <a:ea typeface="+mn-ea"/>
                <a:cs typeface="+mn-cs"/>
              </a:rPr>
              <a:t>预付费扣费原则</a:t>
            </a:r>
            <a:br>
              <a:rPr lang="zh-CN" altLang="en-US" sz="1200" b="1"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以一天作为结算周期，在每天</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点对前一天的电量进行结算并扣费。</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如果某用户扣费后的余额如果低于设定的“余额不足提示”，软件将对该用户下所有室内机弹出余额不足的提示；</a:t>
            </a:r>
            <a:br>
              <a:rPr lang="zh-CN" altLang="en-US" sz="1200" b="0" i="0" kern="1200" dirty="0" smtClean="0">
                <a:solidFill>
                  <a:schemeClr val="tx1"/>
                </a:solidFill>
                <a:effectLst/>
                <a:latin typeface="+mn-lt"/>
                <a:ea typeface="+mn-ea"/>
                <a:cs typeface="+mn-cs"/>
              </a:rPr>
            </a:br>
            <a:r>
              <a:rPr lang="zh-CN" altLang="en-US" sz="1200" b="0" i="0" kern="1200" dirty="0" smtClean="0">
                <a:solidFill>
                  <a:schemeClr val="tx1"/>
                </a:solidFill>
                <a:effectLst/>
                <a:latin typeface="+mn-lt"/>
                <a:ea typeface="+mn-ea"/>
                <a:cs typeface="+mn-cs"/>
              </a:rPr>
              <a:t>如果某用户扣费后的余额小于</a:t>
            </a:r>
            <a:r>
              <a:rPr lang="en-US" altLang="zh-CN" sz="1200" b="0" i="0" kern="1200" dirty="0" smtClean="0">
                <a:solidFill>
                  <a:schemeClr val="tx1"/>
                </a:solidFill>
                <a:effectLst/>
                <a:latin typeface="+mn-lt"/>
                <a:ea typeface="+mn-ea"/>
                <a:cs typeface="+mn-cs"/>
              </a:rPr>
              <a:t>0</a:t>
            </a:r>
            <a:r>
              <a:rPr lang="zh-CN" altLang="en-US" sz="1200" b="0" i="0" kern="1200" dirty="0" smtClean="0">
                <a:solidFill>
                  <a:schemeClr val="tx1"/>
                </a:solidFill>
                <a:effectLst/>
                <a:latin typeface="+mn-lt"/>
                <a:ea typeface="+mn-ea"/>
                <a:cs typeface="+mn-cs"/>
              </a:rPr>
              <a:t>，软件将对该用户下所有室内机（同一个线控器组的从机除外）每隔</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小时发出一次关机</a:t>
            </a:r>
            <a:r>
              <a:rPr lang="en-US" altLang="zh-CN" sz="1200" b="0" i="0" kern="1200" dirty="0" smtClean="0">
                <a:solidFill>
                  <a:schemeClr val="tx1"/>
                </a:solidFill>
                <a:effectLst/>
                <a:latin typeface="+mn-lt"/>
                <a:ea typeface="+mn-ea"/>
                <a:cs typeface="+mn-cs"/>
              </a:rPr>
              <a:t>&amp;</a:t>
            </a:r>
            <a:r>
              <a:rPr lang="zh-CN" altLang="en-US" sz="1200" b="0" i="0" kern="1200" dirty="0" smtClean="0">
                <a:solidFill>
                  <a:schemeClr val="tx1"/>
                </a:solidFill>
                <a:effectLst/>
                <a:latin typeface="+mn-lt"/>
                <a:ea typeface="+mn-ea"/>
                <a:cs typeface="+mn-cs"/>
              </a:rPr>
              <a:t>控制锁定的命令（选择了欠费强制关机的前提下），并弹出欠费停机的提示。</a:t>
            </a:r>
            <a:r>
              <a:rPr lang="zh-CN" altLang="en-US" dirty="0" smtClean="0"/>
              <a:t> </a:t>
            </a:r>
            <a:endParaRPr lang="zh-CN" altLang="en-US" dirty="0"/>
          </a:p>
        </p:txBody>
      </p:sp>
    </p:spTree>
    <p:extLst>
      <p:ext uri="{BB962C8B-B14F-4D97-AF65-F5344CB8AC3E}">
        <p14:creationId xmlns:p14="http://schemas.microsoft.com/office/powerpoint/2010/main" val="318485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03955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47519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64521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47468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05557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9041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87536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4309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54332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57671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96328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27794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121920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3280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38063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39989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32849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37944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78083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721A0B2-87E0-49C2-A58C-F5C057D4C583}" type="datetime1">
              <a:rPr lang="en-US" altLang="zh-CN" smtClean="0"/>
              <a:t>4/28/2020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pPr/>
              <a:t>‹#›</a:t>
            </a:fld>
            <a:endParaRPr lang="en-US"/>
          </a:p>
        </p:txBody>
      </p:sp>
    </p:spTree>
    <p:extLst>
      <p:ext uri="{BB962C8B-B14F-4D97-AF65-F5344CB8AC3E}">
        <p14:creationId xmlns:p14="http://schemas.microsoft.com/office/powerpoint/2010/main" val="17283514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BABB44-D3F6-497D-87A0-5EAFC9455F56}" type="datetime1">
              <a:rPr lang="en-US" altLang="zh-CN"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F7C049-7698-4443-BD2F-03D4636AE7B4}" type="datetime1">
              <a:rPr lang="en-US" altLang="zh-CN"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44B702-C422-469A-A3D4-86D2E42F1A3D}" type="datetime1">
              <a:rPr lang="en-US" altLang="zh-CN"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096D30-30F8-48AE-B0EE-5AF67E63D679}" type="datetime1">
              <a:rPr lang="en-US" altLang="zh-CN" smtClean="0"/>
              <a:t>4/28/2020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7F683B2-010C-4F2B-964D-2D23927753B9}" type="datetime1">
              <a:rPr lang="en-US" altLang="zh-CN"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5"/>
            <a:ext cx="4040188" cy="47982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920245E-0AF2-4493-A706-CAFC61DB4749}" type="datetime1">
              <a:rPr lang="en-US" altLang="zh-CN" smtClean="0"/>
              <a:t>4/28/2020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p:txBody>
          <a:bodyPr/>
          <a:lstStyle/>
          <a:p>
            <a:fld id="{7E57D0F2-A22D-404C-B5EC-048A6FDC587E}" type="datetime1">
              <a:rPr lang="en-US" altLang="zh-CN" smtClean="0"/>
              <a:t>4/28/2020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37B08B-7CB8-4E3C-8E8A-B9DA0D2FD6FE}" type="datetime1">
              <a:rPr lang="en-US" altLang="zh-CN" smtClean="0"/>
              <a:t>4/28/2020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1"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CD8E64E-0B21-4EEC-8483-E3B632EFE9EF}" type="datetime1">
              <a:rPr lang="en-US" altLang="zh-CN"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B1FF6-39B9-40F5-8B67-33C6354A3D4F}" type="slidenum">
              <a:rPr kumimoji="0" lang="en-US" smtClean="0"/>
              <a:pPr/>
              <a:t>‹#›</a:t>
            </a:fld>
            <a:endParaRPr kumimoji="0" lang="en-US" dirty="0">
              <a:solidFill>
                <a:schemeClr val="accent3">
                  <a:shade val="75000"/>
                </a:schemeClr>
              </a:solidFill>
            </a:endParaRP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C43D3F-873B-421C-ACA3-F7E9015FF8DF}" type="datetime1">
              <a:rPr lang="en-US" altLang="zh-CN" smtClean="0"/>
              <a:t>4/28/2020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pPr/>
              <a:t>‹#›</a:t>
            </a:fld>
            <a:endParaRPr lang="en-US"/>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775DEDA-94B1-4A71-9CFE-5E79624D3297}" type="datetime1">
              <a:rPr lang="en-US" altLang="zh-CN" smtClean="0"/>
              <a:t>4/28/2020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pPr/>
              <a:t>‹#›</a:t>
            </a:fld>
            <a:endParaRPr lang="en-US" dirty="0"/>
          </a:p>
        </p:txBody>
      </p:sp>
      <p:pic>
        <p:nvPicPr>
          <p:cNvPr id="8" name="图片 2" descr="logo"/>
          <p:cNvPicPr>
            <a:picLocks noChangeAspect="1" noChangeArrowheads="1"/>
          </p:cNvPicPr>
          <p:nvPr userDrawn="1"/>
        </p:nvPicPr>
        <p:blipFill>
          <a:blip r:embed="rId14" cstate="email">
            <a:extLst>
              <a:ext uri="{28A0092B-C50C-407E-A947-70E740481C1C}">
                <a14:useLocalDpi xmlns:a14="http://schemas.microsoft.com/office/drawing/2010/main" val="0"/>
              </a:ext>
            </a:extLst>
          </a:blip>
          <a:srcRect/>
          <a:stretch>
            <a:fillRect/>
          </a:stretch>
        </p:blipFill>
        <p:spPr bwMode="auto">
          <a:xfrm>
            <a:off x="7262232" y="271938"/>
            <a:ext cx="1460426" cy="375629"/>
          </a:xfrm>
          <a:prstGeom prst="rect">
            <a:avLst/>
          </a:prstGeom>
          <a:solidFill>
            <a:schemeClr val="bg1"/>
          </a:solidFill>
          <a:ln>
            <a:noFill/>
          </a:ln>
          <a:extLst/>
        </p:spPr>
      </p:pic>
      <p:pic>
        <p:nvPicPr>
          <p:cNvPr id="7" name="图片 6"/>
          <p:cNvPicPr>
            <a:picLocks noChangeAspect="1"/>
          </p:cNvPicPr>
          <p:nvPr userDrawn="1"/>
        </p:nvPicPr>
        <p:blipFill>
          <a:blip r:embed="rId15"/>
          <a:stretch>
            <a:fillRect/>
          </a:stretch>
        </p:blipFill>
        <p:spPr>
          <a:xfrm>
            <a:off x="0" y="1619"/>
            <a:ext cx="9144000" cy="5140262"/>
          </a:xfrm>
          <a:prstGeom prst="rect">
            <a:avLst/>
          </a:prstGeom>
          <a:noFill/>
        </p:spPr>
      </p:pic>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timing>
    <p:tnLst>
      <p:par>
        <p:cTn id="1" dur="indefinite" restart="never" nodeType="tmRoot"/>
      </p:par>
    </p:tnLst>
  </p:timing>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 Id="rId9"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文本框 11"/>
          <p:cNvSpPr txBox="1"/>
          <p:nvPr/>
        </p:nvSpPr>
        <p:spPr>
          <a:xfrm>
            <a:off x="1176688" y="2053641"/>
            <a:ext cx="6790642" cy="707886"/>
          </a:xfrm>
          <a:prstGeom prst="rect">
            <a:avLst/>
          </a:prstGeom>
          <a:noFill/>
        </p:spPr>
        <p:txBody>
          <a:bodyPr wrap="none" rtlCol="0">
            <a:spAutoFit/>
          </a:bodyPr>
          <a:lstStyle/>
          <a:p>
            <a:pPr algn="ctr"/>
            <a:r>
              <a:rPr kumimoji="1" lang="en-US" altLang="zh-CN" sz="4000" spc="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Hi Dom Ⅲ </a:t>
            </a:r>
            <a:r>
              <a:rPr kumimoji="1" lang="en-US" altLang="zh-CN" sz="4000" spc="200" dirty="0">
                <a:solidFill>
                  <a:schemeClr val="bg1"/>
                </a:solidFill>
                <a:latin typeface="Arial" panose="020B0604020202020204" pitchFamily="34" charset="0"/>
                <a:ea typeface="微软雅黑" panose="020B0503020204020204" pitchFamily="34" charset="-122"/>
                <a:cs typeface="Arial" panose="020B0604020202020204" pitchFamily="34" charset="0"/>
              </a:rPr>
              <a:t>Control System</a:t>
            </a:r>
          </a:p>
        </p:txBody>
      </p:sp>
      <p:pic>
        <p:nvPicPr>
          <p:cNvPr id="13" name="图片 1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0759" y="441701"/>
            <a:ext cx="3762486" cy="940622"/>
          </a:xfrm>
          <a:prstGeom prst="rect">
            <a:avLst/>
          </a:prstGeom>
        </p:spPr>
      </p:pic>
      <p:sp>
        <p:nvSpPr>
          <p:cNvPr id="14" name="文本框 13"/>
          <p:cNvSpPr txBox="1"/>
          <p:nvPr/>
        </p:nvSpPr>
        <p:spPr>
          <a:xfrm>
            <a:off x="3811215" y="3975931"/>
            <a:ext cx="1521570" cy="407291"/>
          </a:xfrm>
          <a:prstGeom prst="rect">
            <a:avLst/>
          </a:prstGeom>
          <a:noFill/>
        </p:spPr>
        <p:txBody>
          <a:bodyPr wrap="none" rtlCol="0">
            <a:spAutoFit/>
          </a:bodyPr>
          <a:lstStyle/>
          <a:p>
            <a:pPr algn="ctr">
              <a:lnSpc>
                <a:spcPct val="110000"/>
              </a:lnSpc>
            </a:pPr>
            <a:r>
              <a:rPr kumimoji="1" lang="en-US" altLang="zh-CN" sz="2000" dirty="0" smtClean="0">
                <a:solidFill>
                  <a:schemeClr val="bg1"/>
                </a:solidFill>
                <a:latin typeface="微软雅黑" panose="020B0503020204020204" pitchFamily="34" charset="-122"/>
                <a:ea typeface="微软雅黑" panose="020B0503020204020204" pitchFamily="34" charset="-122"/>
              </a:rPr>
              <a:t>Eason Xiao</a:t>
            </a:r>
          </a:p>
        </p:txBody>
      </p:sp>
    </p:spTree>
    <p:extLst>
      <p:ext uri="{BB962C8B-B14F-4D97-AF65-F5344CB8AC3E}">
        <p14:creationId xmlns:p14="http://schemas.microsoft.com/office/powerpoint/2010/main" val="4082579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888" y="961174"/>
            <a:ext cx="8240160" cy="523348"/>
          </a:xfrm>
          <a:prstGeom prst="rect">
            <a:avLst/>
          </a:prstGeom>
        </p:spPr>
        <p:txBody>
          <a:bodyPr wrap="square">
            <a:spAutoFit/>
          </a:bodyPr>
          <a:lstStyle/>
          <a:p>
            <a:pPr lvl="0" fontAlgn="ctr">
              <a:lnSpc>
                <a:spcPct val="150000"/>
              </a:lnSpc>
            </a:pPr>
            <a:r>
              <a:rPr lang="en-US" altLang="zh-CN" dirty="0" smtClean="0">
                <a:solidFill>
                  <a:srgbClr val="090909"/>
                </a:solidFill>
                <a:latin typeface="Arial" pitchFamily="34" charset="0"/>
                <a:ea typeface="MS PGothic" panose="020B0600070205080204" pitchFamily="34" charset="-128"/>
                <a:cs typeface="Arial" pitchFamily="34" charset="0"/>
              </a:rPr>
              <a:t>Computer configuration</a:t>
            </a:r>
            <a:endParaRPr lang="en-US" altLang="zh-CN" dirty="0">
              <a:solidFill>
                <a:srgbClr val="090909"/>
              </a:solidFill>
              <a:latin typeface="Arial" pitchFamily="34" charset="0"/>
              <a:ea typeface="MS PGothic" panose="020B0600070205080204" pitchFamily="34" charset="-128"/>
              <a:cs typeface="Arial" pitchFamily="34" charset="0"/>
            </a:endParaRPr>
          </a:p>
        </p:txBody>
      </p:sp>
      <p:pic>
        <p:nvPicPr>
          <p:cNvPr id="7" name="Picture 12" descr="戴尔PowerEdge T410(Xeon E5506/4GB/2*500GB)"/>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545402" y="1880002"/>
            <a:ext cx="1786670" cy="222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02511" y="696098"/>
            <a:ext cx="6926899" cy="420564"/>
          </a:xfrm>
          <a:prstGeom prst="rect">
            <a:avLst/>
          </a:prstGeom>
        </p:spPr>
        <p:txBody>
          <a:bodyPr wrap="square">
            <a:spAutoFit/>
          </a:bodyPr>
          <a:lstStyle/>
          <a:p>
            <a:pPr lvl="0" fontAlgn="ctr"/>
            <a:r>
              <a:rPr lang="en-US" altLang="zh-CN" sz="2133" b="1" dirty="0">
                <a:solidFill>
                  <a:srgbClr val="01ACBE"/>
                </a:solidFill>
                <a:latin typeface="Arial" pitchFamily="34" charset="0"/>
                <a:ea typeface="MS PGothic" panose="020B0600070205080204" pitchFamily="34" charset="-128"/>
                <a:cs typeface="Arial" pitchFamily="34" charset="0"/>
              </a:rPr>
              <a:t>Management Computer</a:t>
            </a:r>
          </a:p>
        </p:txBody>
      </p:sp>
      <p:sp>
        <p:nvSpPr>
          <p:cNvPr id="12"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graphicFrame>
        <p:nvGraphicFramePr>
          <p:cNvPr id="4" name="表格 3"/>
          <p:cNvGraphicFramePr>
            <a:graphicFrameLocks noGrp="1"/>
          </p:cNvGraphicFramePr>
          <p:nvPr>
            <p:extLst>
              <p:ext uri="{D42A27DB-BD31-4B8C-83A1-F6EECF244321}">
                <p14:modId xmlns:p14="http://schemas.microsoft.com/office/powerpoint/2010/main" val="3046548610"/>
              </p:ext>
            </p:extLst>
          </p:nvPr>
        </p:nvGraphicFramePr>
        <p:xfrm>
          <a:off x="469888" y="1880002"/>
          <a:ext cx="5267960" cy="2361339"/>
        </p:xfrm>
        <a:graphic>
          <a:graphicData uri="http://schemas.openxmlformats.org/drawingml/2006/table">
            <a:tbl>
              <a:tblPr firstRow="1" firstCol="1" bandRow="1">
                <a:tableStyleId>{5C22544A-7EE6-4342-B048-85BDC9FD1C3A}</a:tableStyleId>
              </a:tblPr>
              <a:tblGrid>
                <a:gridCol w="987425"/>
                <a:gridCol w="4280535"/>
              </a:tblGrid>
              <a:tr h="1475837">
                <a:tc>
                  <a:txBody>
                    <a:bodyPr/>
                    <a:lstStyle/>
                    <a:p>
                      <a:pPr algn="ctr">
                        <a:spcAft>
                          <a:spcPts val="0"/>
                        </a:spcAft>
                      </a:pPr>
                      <a:r>
                        <a:rPr lang="en-US" sz="1400" kern="100" dirty="0">
                          <a:effectLst/>
                          <a:latin typeface="Arial" panose="020B0604020202020204" pitchFamily="34" charset="0"/>
                          <a:cs typeface="Arial" panose="020B0604020202020204" pitchFamily="34" charset="0"/>
                        </a:rPr>
                        <a:t>Hardware</a:t>
                      </a:r>
                      <a:endParaRPr lang="zh-CN" sz="11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marL="0" algn="just" defTabSz="457189" rtl="0" eaLnBrk="1" latinLnBrk="0" hangingPunct="1">
                        <a:lnSpc>
                          <a:spcPct val="150000"/>
                        </a:lnSpc>
                        <a:spcAft>
                          <a:spcPts val="0"/>
                        </a:spcAft>
                      </a:pPr>
                      <a:r>
                        <a:rPr lang="en-US" sz="1200" b="0" kern="100" dirty="0">
                          <a:solidFill>
                            <a:schemeClr val="dk1"/>
                          </a:solidFill>
                          <a:effectLst/>
                          <a:latin typeface="Arial" panose="020B0604020202020204" pitchFamily="34" charset="0"/>
                          <a:ea typeface="+mn-ea"/>
                          <a:cs typeface="Arial" panose="020B0604020202020204" pitchFamily="34" charset="0"/>
                        </a:rPr>
                        <a:t>CPU: i5-6th generation and above</a:t>
                      </a:r>
                      <a:endParaRPr lang="zh-CN" sz="1200" b="0" kern="100" dirty="0">
                        <a:solidFill>
                          <a:schemeClr val="dk1"/>
                        </a:solidFill>
                        <a:effectLst/>
                        <a:latin typeface="Arial" panose="020B0604020202020204" pitchFamily="34" charset="0"/>
                        <a:ea typeface="+mn-ea"/>
                        <a:cs typeface="Arial" panose="020B0604020202020204" pitchFamily="34" charset="0"/>
                      </a:endParaRPr>
                    </a:p>
                    <a:p>
                      <a:pPr marL="0" algn="just" defTabSz="457189" rtl="0" eaLnBrk="1" latinLnBrk="0" hangingPunct="1">
                        <a:lnSpc>
                          <a:spcPct val="150000"/>
                        </a:lnSpc>
                        <a:spcAft>
                          <a:spcPts val="0"/>
                        </a:spcAft>
                      </a:pPr>
                      <a:r>
                        <a:rPr lang="en-US" sz="1200" b="0" kern="100" dirty="0">
                          <a:solidFill>
                            <a:schemeClr val="dk1"/>
                          </a:solidFill>
                          <a:effectLst/>
                          <a:latin typeface="Arial" panose="020B0604020202020204" pitchFamily="34" charset="0"/>
                          <a:ea typeface="+mn-ea"/>
                          <a:cs typeface="Arial" panose="020B0604020202020204" pitchFamily="34" charset="0"/>
                        </a:rPr>
                        <a:t>Memory: 8GB and above</a:t>
                      </a:r>
                      <a:endParaRPr lang="zh-CN" sz="1200" b="0" kern="100" dirty="0">
                        <a:solidFill>
                          <a:schemeClr val="dk1"/>
                        </a:solidFill>
                        <a:effectLst/>
                        <a:latin typeface="Arial" panose="020B0604020202020204" pitchFamily="34" charset="0"/>
                        <a:ea typeface="+mn-ea"/>
                        <a:cs typeface="Arial" panose="020B0604020202020204" pitchFamily="34" charset="0"/>
                      </a:endParaRPr>
                    </a:p>
                    <a:p>
                      <a:pPr marL="0" algn="just" defTabSz="457189" rtl="0" eaLnBrk="1" latinLnBrk="0" hangingPunct="1">
                        <a:lnSpc>
                          <a:spcPct val="150000"/>
                        </a:lnSpc>
                        <a:spcAft>
                          <a:spcPts val="0"/>
                        </a:spcAft>
                      </a:pPr>
                      <a:r>
                        <a:rPr lang="en-US" sz="1200" b="0" kern="100" dirty="0">
                          <a:solidFill>
                            <a:schemeClr val="dk1"/>
                          </a:solidFill>
                          <a:effectLst/>
                          <a:latin typeface="Arial" panose="020B0604020202020204" pitchFamily="34" charset="0"/>
                          <a:ea typeface="+mn-ea"/>
                          <a:cs typeface="Arial" panose="020B0604020202020204" pitchFamily="34" charset="0"/>
                        </a:rPr>
                        <a:t>HDD: 500GB and above</a:t>
                      </a:r>
                      <a:endParaRPr lang="zh-CN" sz="1200" b="0" kern="100" dirty="0">
                        <a:solidFill>
                          <a:schemeClr val="dk1"/>
                        </a:solidFill>
                        <a:effectLst/>
                        <a:latin typeface="Arial" panose="020B0604020202020204" pitchFamily="34" charset="0"/>
                        <a:ea typeface="+mn-ea"/>
                        <a:cs typeface="Arial" panose="020B0604020202020204" pitchFamily="34" charset="0"/>
                      </a:endParaRPr>
                    </a:p>
                    <a:p>
                      <a:pPr marL="0" algn="just" defTabSz="457189" rtl="0" eaLnBrk="1" latinLnBrk="0" hangingPunct="1">
                        <a:lnSpc>
                          <a:spcPct val="150000"/>
                        </a:lnSpc>
                        <a:spcAft>
                          <a:spcPts val="0"/>
                        </a:spcAft>
                      </a:pPr>
                      <a:r>
                        <a:rPr lang="en-US" sz="1200" b="0" kern="100" dirty="0">
                          <a:solidFill>
                            <a:schemeClr val="dk1"/>
                          </a:solidFill>
                          <a:effectLst/>
                          <a:latin typeface="Arial" panose="020B0604020202020204" pitchFamily="34" charset="0"/>
                          <a:ea typeface="+mn-ea"/>
                          <a:cs typeface="Arial" panose="020B0604020202020204" pitchFamily="34" charset="0"/>
                        </a:rPr>
                        <a:t>NIC: 1.0Gbps, RJ45 interface</a:t>
                      </a:r>
                      <a:endParaRPr lang="zh-CN" sz="1200" b="0" kern="100" dirty="0">
                        <a:solidFill>
                          <a:schemeClr val="dk1"/>
                        </a:solidFill>
                        <a:effectLst/>
                        <a:latin typeface="Arial" panose="020B0604020202020204" pitchFamily="34" charset="0"/>
                        <a:ea typeface="+mn-ea"/>
                        <a:cs typeface="Arial" panose="020B0604020202020204" pitchFamily="34" charset="0"/>
                      </a:endParaRPr>
                    </a:p>
                    <a:p>
                      <a:pPr marL="0" algn="just" defTabSz="457189" rtl="0" eaLnBrk="1" latinLnBrk="0" hangingPunct="1">
                        <a:lnSpc>
                          <a:spcPct val="150000"/>
                        </a:lnSpc>
                        <a:spcAft>
                          <a:spcPts val="0"/>
                        </a:spcAft>
                      </a:pPr>
                      <a:r>
                        <a:rPr lang="en-US" sz="1200" b="0" kern="100" dirty="0">
                          <a:solidFill>
                            <a:schemeClr val="dk1"/>
                          </a:solidFill>
                          <a:effectLst/>
                          <a:latin typeface="Arial" panose="020B0604020202020204" pitchFamily="34" charset="0"/>
                          <a:ea typeface="+mn-ea"/>
                          <a:cs typeface="Arial" panose="020B0604020202020204" pitchFamily="34" charset="0"/>
                        </a:rPr>
                        <a:t>Display: </a:t>
                      </a:r>
                      <a:r>
                        <a:rPr lang="en-US" sz="1200" b="0" kern="100" dirty="0" smtClean="0">
                          <a:solidFill>
                            <a:schemeClr val="dk1"/>
                          </a:solidFill>
                          <a:effectLst/>
                          <a:latin typeface="Arial" panose="020B0604020202020204" pitchFamily="34" charset="0"/>
                          <a:ea typeface="+mn-ea"/>
                          <a:cs typeface="Arial" panose="020B0604020202020204" pitchFamily="34" charset="0"/>
                        </a:rPr>
                        <a:t>resolution </a:t>
                      </a:r>
                      <a:r>
                        <a:rPr lang="en-US" sz="1200" b="0" kern="100" dirty="0">
                          <a:solidFill>
                            <a:schemeClr val="dk1"/>
                          </a:solidFill>
                          <a:effectLst/>
                          <a:latin typeface="Arial" panose="020B0604020202020204" pitchFamily="34" charset="0"/>
                          <a:ea typeface="+mn-ea"/>
                          <a:cs typeface="Arial" panose="020B0604020202020204" pitchFamily="34" charset="0"/>
                        </a:rPr>
                        <a:t>should be 1920*1080.</a:t>
                      </a:r>
                      <a:endParaRPr lang="zh-CN" sz="1200" b="0" kern="1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0D8E8"/>
                    </a:solidFill>
                  </a:tcPr>
                </a:tc>
              </a:tr>
              <a:tr h="885502">
                <a:tc>
                  <a:txBody>
                    <a:bodyPr/>
                    <a:lstStyle/>
                    <a:p>
                      <a:pPr algn="ctr">
                        <a:spcAft>
                          <a:spcPts val="0"/>
                        </a:spcAft>
                      </a:pPr>
                      <a:r>
                        <a:rPr lang="en-US" sz="1400" kern="100" dirty="0">
                          <a:effectLst/>
                          <a:latin typeface="Arial" panose="020B0604020202020204" pitchFamily="34" charset="0"/>
                          <a:cs typeface="Arial" panose="020B0604020202020204" pitchFamily="34" charset="0"/>
                        </a:rPr>
                        <a:t>Software</a:t>
                      </a:r>
                      <a:endParaRPr lang="zh-CN" sz="11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just">
                        <a:lnSpc>
                          <a:spcPct val="150000"/>
                        </a:lnSpc>
                        <a:spcAft>
                          <a:spcPts val="0"/>
                        </a:spcAft>
                      </a:pPr>
                      <a:r>
                        <a:rPr lang="en-US" sz="1200" kern="100" dirty="0">
                          <a:effectLst/>
                          <a:latin typeface="Arial" panose="020B0604020202020204" pitchFamily="34" charset="0"/>
                          <a:cs typeface="Arial" panose="020B0604020202020204" pitchFamily="34" charset="0"/>
                        </a:rPr>
                        <a:t>Operating system: Win10 or Win7 64bit</a:t>
                      </a:r>
                      <a:endParaRPr lang="zh-CN" sz="1200" kern="100" dirty="0">
                        <a:effectLst/>
                        <a:latin typeface="Arial" panose="020B0604020202020204" pitchFamily="34" charset="0"/>
                        <a:cs typeface="Arial" panose="020B0604020202020204" pitchFamily="34" charset="0"/>
                      </a:endParaRPr>
                    </a:p>
                    <a:p>
                      <a:pPr algn="just">
                        <a:lnSpc>
                          <a:spcPct val="150000"/>
                        </a:lnSpc>
                        <a:spcAft>
                          <a:spcPts val="0"/>
                        </a:spcAft>
                      </a:pPr>
                      <a:r>
                        <a:rPr lang="en-US" sz="1200" kern="100" dirty="0">
                          <a:effectLst/>
                          <a:latin typeface="Arial" panose="020B0604020202020204" pitchFamily="34" charset="0"/>
                          <a:cs typeface="Arial" panose="020B0604020202020204" pitchFamily="34" charset="0"/>
                        </a:rPr>
                        <a:t>Browser: Google Chrome, 64bit, version 65 and above</a:t>
                      </a:r>
                      <a:endParaRPr lang="zh-CN" sz="1200" kern="100" dirty="0">
                        <a:effectLst/>
                        <a:latin typeface="Arial" panose="020B0604020202020204" pitchFamily="34" charset="0"/>
                        <a:cs typeface="Arial" panose="020B0604020202020204" pitchFamily="34" charset="0"/>
                      </a:endParaRPr>
                    </a:p>
                    <a:p>
                      <a:pPr algn="just">
                        <a:lnSpc>
                          <a:spcPct val="150000"/>
                        </a:lnSpc>
                        <a:spcAft>
                          <a:spcPts val="0"/>
                        </a:spcAft>
                      </a:pPr>
                      <a:r>
                        <a:rPr lang="en-US" sz="1200" kern="100" dirty="0">
                          <a:effectLst/>
                          <a:latin typeface="Arial" panose="020B0604020202020204" pitchFamily="34" charset="0"/>
                          <a:cs typeface="Arial" panose="020B0604020202020204" pitchFamily="34" charset="0"/>
                        </a:rPr>
                        <a:t>Application software: Excel 2007 and above</a:t>
                      </a:r>
                      <a:endParaRPr lang="zh-CN" sz="12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bl>
          </a:graphicData>
        </a:graphic>
      </p:graphicFrame>
    </p:spTree>
    <p:extLst>
      <p:ext uri="{BB962C8B-B14F-4D97-AF65-F5344CB8AC3E}">
        <p14:creationId xmlns:p14="http://schemas.microsoft.com/office/powerpoint/2010/main" val="3842314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888" y="906633"/>
            <a:ext cx="8240160" cy="1385379"/>
          </a:xfrm>
          <a:prstGeom prst="rect">
            <a:avLst/>
          </a:prstGeom>
        </p:spPr>
        <p:txBody>
          <a:bodyPr wrap="square">
            <a:spAutoFit/>
          </a:bodyPr>
          <a:lstStyle/>
          <a:p>
            <a:pPr lvl="0" fontAlgn="ctr">
              <a:lnSpc>
                <a:spcPct val="150000"/>
              </a:lnSpc>
            </a:pPr>
            <a:r>
              <a:rPr lang="en-US" altLang="zh-CN" sz="1867" dirty="0">
                <a:solidFill>
                  <a:srgbClr val="090909"/>
                </a:solidFill>
                <a:latin typeface="Arial" pitchFamily="34" charset="0"/>
                <a:ea typeface="MS PGothic" panose="020B0600070205080204" pitchFamily="34" charset="-128"/>
                <a:cs typeface="Arial" pitchFamily="34" charset="0"/>
              </a:rPr>
              <a:t>A management computer adapts and save the </a:t>
            </a:r>
            <a:r>
              <a:rPr lang="en-US" altLang="zh-CN" sz="1867" dirty="0" smtClean="0">
                <a:solidFill>
                  <a:srgbClr val="090909"/>
                </a:solidFill>
                <a:latin typeface="Arial" pitchFamily="34" charset="0"/>
                <a:ea typeface="MS PGothic" panose="020B0600070205080204" pitchFamily="34" charset="-128"/>
                <a:cs typeface="Arial" pitchFamily="34" charset="0"/>
              </a:rPr>
              <a:t>data </a:t>
            </a:r>
            <a:r>
              <a:rPr lang="en-US" altLang="zh-CN" sz="1867" dirty="0">
                <a:solidFill>
                  <a:srgbClr val="090909"/>
                </a:solidFill>
                <a:latin typeface="Arial" pitchFamily="34" charset="0"/>
                <a:ea typeface="MS PGothic" panose="020B0600070205080204" pitchFamily="34" charset="-128"/>
                <a:cs typeface="Arial" pitchFamily="34" charset="0"/>
              </a:rPr>
              <a:t>conversed by Hi-Dom adapter, adapts the meter data and make the calculation of the household charging.</a:t>
            </a:r>
          </a:p>
        </p:txBody>
      </p:sp>
      <p:pic>
        <p:nvPicPr>
          <p:cNvPr id="7" name="Picture 12" descr="戴尔PowerEdge T410(Xeon E5506/4GB/2*500GB)"/>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04582" y="2337876"/>
            <a:ext cx="1060780" cy="132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02511" y="696098"/>
            <a:ext cx="6926899" cy="420564"/>
          </a:xfrm>
          <a:prstGeom prst="rect">
            <a:avLst/>
          </a:prstGeom>
        </p:spPr>
        <p:txBody>
          <a:bodyPr wrap="square">
            <a:spAutoFit/>
          </a:bodyPr>
          <a:lstStyle/>
          <a:p>
            <a:pPr lvl="0" fontAlgn="ctr"/>
            <a:r>
              <a:rPr lang="en-US" altLang="zh-CN" sz="2133" b="1" dirty="0">
                <a:solidFill>
                  <a:srgbClr val="01ACBE"/>
                </a:solidFill>
                <a:latin typeface="Arial" pitchFamily="34" charset="0"/>
                <a:ea typeface="MS PGothic" panose="020B0600070205080204" pitchFamily="34" charset="-128"/>
                <a:cs typeface="Arial" pitchFamily="34" charset="0"/>
              </a:rPr>
              <a:t>Management Computer</a:t>
            </a:r>
          </a:p>
        </p:txBody>
      </p:sp>
      <p:sp>
        <p:nvSpPr>
          <p:cNvPr id="3" name="矩形 2"/>
          <p:cNvSpPr/>
          <p:nvPr/>
        </p:nvSpPr>
        <p:spPr>
          <a:xfrm>
            <a:off x="614723" y="2292012"/>
            <a:ext cx="5460247" cy="706931"/>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lvl="0"/>
            <a:r>
              <a:rPr lang="en-US" altLang="en-US" sz="1867" dirty="0">
                <a:latin typeface="Arial Unicode MS" panose="020B0604020202020204" pitchFamily="34" charset="-122"/>
                <a:ea typeface="Arial Unicode MS" panose="020B0604020202020204" pitchFamily="34" charset="-122"/>
                <a:cs typeface="Arial Unicode MS" panose="020B0604020202020204" pitchFamily="34" charset="-122"/>
              </a:rPr>
              <a:t>After installing the </a:t>
            </a:r>
            <a:r>
              <a:rPr lang="en-US" altLang="en-US" sz="1867" dirty="0" smtClean="0">
                <a:latin typeface="Arial Unicode MS" panose="020B0604020202020204" pitchFamily="34" charset="-122"/>
                <a:ea typeface="Arial Unicode MS" panose="020B0604020202020204" pitchFamily="34" charset="-122"/>
                <a:cs typeface="Arial Unicode MS" panose="020B0604020202020204" pitchFamily="34" charset="-122"/>
              </a:rPr>
              <a:t>software</a:t>
            </a:r>
            <a:r>
              <a:rPr lang="en-US" altLang="en-US" sz="1867" dirty="0">
                <a:latin typeface="Arial Unicode MS" panose="020B0604020202020204" pitchFamily="34" charset="-122"/>
                <a:ea typeface="Arial Unicode MS" panose="020B0604020202020204" pitchFamily="34" charset="-122"/>
                <a:cs typeface="Arial Unicode MS" panose="020B0604020202020204" pitchFamily="34" charset="-122"/>
              </a:rPr>
              <a:t>, the industrial computer become the monitoring server.</a:t>
            </a:r>
            <a:endParaRPr lang="zh-CN" altLang="en-US" sz="1867"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矩形 10"/>
          <p:cNvSpPr/>
          <p:nvPr/>
        </p:nvSpPr>
        <p:spPr>
          <a:xfrm>
            <a:off x="614723" y="3209701"/>
            <a:ext cx="5460247" cy="706931"/>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lvl="0"/>
            <a:r>
              <a:rPr lang="en-US" altLang="en-US" sz="1867" dirty="0"/>
              <a:t>The server supports multi-user simultaneous access on the local area network.</a:t>
            </a:r>
            <a:endParaRPr lang="zh-CN" altLang="en-US" sz="1867" dirty="0"/>
          </a:p>
        </p:txBody>
      </p:sp>
      <p:sp>
        <p:nvSpPr>
          <p:cNvPr id="12"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pic>
        <p:nvPicPr>
          <p:cNvPr id="2" name="图片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987483" y="3042042"/>
            <a:ext cx="1341927" cy="754834"/>
          </a:xfrm>
          <a:prstGeom prst="rect">
            <a:avLst/>
          </a:prstGeom>
        </p:spPr>
      </p:pic>
      <p:pic>
        <p:nvPicPr>
          <p:cNvPr id="14" name="图片 13"/>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rcRect t="14110" b="15343"/>
          <a:stretch/>
        </p:blipFill>
        <p:spPr>
          <a:xfrm>
            <a:off x="4873136" y="4038878"/>
            <a:ext cx="976121" cy="688621"/>
          </a:xfrm>
          <a:prstGeom prst="rect">
            <a:avLst/>
          </a:prstGeom>
        </p:spPr>
      </p:pic>
      <p:pic>
        <p:nvPicPr>
          <p:cNvPr id="15" name="图片 1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rcRect t="14110" b="15343"/>
          <a:stretch/>
        </p:blipFill>
        <p:spPr>
          <a:xfrm>
            <a:off x="7909288" y="3916632"/>
            <a:ext cx="976121" cy="688621"/>
          </a:xfrm>
          <a:prstGeom prst="rect">
            <a:avLst/>
          </a:prstGeom>
        </p:spPr>
      </p:pic>
      <p:pic>
        <p:nvPicPr>
          <p:cNvPr id="16" name="图片 15"/>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21361" y="4216056"/>
            <a:ext cx="1446451" cy="1022885"/>
          </a:xfrm>
          <a:prstGeom prst="rect">
            <a:avLst/>
          </a:prstGeom>
        </p:spPr>
      </p:pic>
      <p:cxnSp>
        <p:nvCxnSpPr>
          <p:cNvPr id="18" name="直接连接符 17"/>
          <p:cNvCxnSpPr/>
          <p:nvPr/>
        </p:nvCxnSpPr>
        <p:spPr>
          <a:xfrm flipV="1">
            <a:off x="5624286" y="3796876"/>
            <a:ext cx="667657" cy="673524"/>
          </a:xfrm>
          <a:prstGeom prst="line">
            <a:avLst/>
          </a:prstGeom>
          <a:ln w="22225">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19" name="直接连接符 18"/>
          <p:cNvCxnSpPr>
            <a:endCxn id="2" idx="2"/>
          </p:cNvCxnSpPr>
          <p:nvPr/>
        </p:nvCxnSpPr>
        <p:spPr>
          <a:xfrm flipH="1" flipV="1">
            <a:off x="6658447" y="3796876"/>
            <a:ext cx="63802" cy="556048"/>
          </a:xfrm>
          <a:prstGeom prst="line">
            <a:avLst/>
          </a:prstGeom>
          <a:ln w="22225">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2" name="直接连接符 21"/>
          <p:cNvCxnSpPr>
            <a:stCxn id="15" idx="1"/>
          </p:cNvCxnSpPr>
          <p:nvPr/>
        </p:nvCxnSpPr>
        <p:spPr>
          <a:xfrm flipH="1" flipV="1">
            <a:off x="6826120" y="3765877"/>
            <a:ext cx="1083168" cy="495066"/>
          </a:xfrm>
          <a:prstGeom prst="line">
            <a:avLst/>
          </a:prstGeom>
          <a:ln w="22225">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27" name="直接连接符 26"/>
          <p:cNvCxnSpPr/>
          <p:nvPr/>
        </p:nvCxnSpPr>
        <p:spPr>
          <a:xfrm flipV="1">
            <a:off x="7085640" y="3104398"/>
            <a:ext cx="423886" cy="458768"/>
          </a:xfrm>
          <a:prstGeom prst="line">
            <a:avLst/>
          </a:prstGeom>
          <a:ln w="22225">
            <a:solidFill>
              <a:srgbClr val="00B0F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1393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87258" y="641803"/>
            <a:ext cx="8240160" cy="523348"/>
          </a:xfrm>
          <a:prstGeom prst="rect">
            <a:avLst/>
          </a:prstGeom>
        </p:spPr>
        <p:txBody>
          <a:bodyPr wrap="square">
            <a:spAutoFit/>
          </a:bodyPr>
          <a:lstStyle/>
          <a:p>
            <a:pPr lvl="0" fontAlgn="ctr">
              <a:lnSpc>
                <a:spcPct val="150000"/>
              </a:lnSpc>
            </a:pPr>
            <a:r>
              <a:rPr lang="en-US" altLang="zh-CN" sz="1867" dirty="0">
                <a:solidFill>
                  <a:srgbClr val="090909"/>
                </a:solidFill>
                <a:latin typeface="Arial" pitchFamily="34" charset="0"/>
                <a:ea typeface="MS PGothic" panose="020B0600070205080204" pitchFamily="34" charset="-128"/>
                <a:cs typeface="Arial" pitchFamily="34" charset="0"/>
              </a:rPr>
              <a:t>Electric meter</a:t>
            </a:r>
          </a:p>
        </p:txBody>
      </p:sp>
      <p:pic>
        <p:nvPicPr>
          <p:cNvPr id="10" name="图片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55455" y="1584003"/>
            <a:ext cx="2160240" cy="143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887503" y="3024162"/>
            <a:ext cx="1598515" cy="307777"/>
          </a:xfrm>
          <a:prstGeom prst="rect">
            <a:avLst/>
          </a:prstGeom>
        </p:spPr>
        <p:txBody>
          <a:bodyPr wrap="none">
            <a:spAutoFit/>
          </a:bodyPr>
          <a:lstStyle/>
          <a:p>
            <a:pPr>
              <a:defRPr/>
            </a:pPr>
            <a:r>
              <a:rPr lang="en-US" altLang="zh-CN" sz="1400" kern="0" dirty="0">
                <a:solidFill>
                  <a:srgbClr val="000000"/>
                </a:solidFill>
                <a:cs typeface="Arial" panose="020B0604020202020204" pitchFamily="34" charset="0"/>
              </a:rPr>
              <a:t>Schneider </a:t>
            </a:r>
            <a:r>
              <a:rPr lang="en-US" altLang="zh-CN" sz="1400" kern="0" dirty="0" smtClean="0">
                <a:solidFill>
                  <a:srgbClr val="000000"/>
                </a:solidFill>
                <a:cs typeface="Times New Roman" panose="02020603050405020304" pitchFamily="18" charset="0"/>
              </a:rPr>
              <a:t>iEM3150</a:t>
            </a:r>
            <a:endParaRPr lang="zh-CN" altLang="en-US" sz="1400" dirty="0"/>
          </a:p>
        </p:txBody>
      </p:sp>
      <p:sp>
        <p:nvSpPr>
          <p:cNvPr id="13" name="矩形 12"/>
          <p:cNvSpPr/>
          <p:nvPr/>
        </p:nvSpPr>
        <p:spPr>
          <a:xfrm>
            <a:off x="5487903" y="3024161"/>
            <a:ext cx="1638590" cy="307777"/>
          </a:xfrm>
          <a:prstGeom prst="rect">
            <a:avLst/>
          </a:prstGeom>
        </p:spPr>
        <p:txBody>
          <a:bodyPr wrap="none">
            <a:spAutoFit/>
          </a:bodyPr>
          <a:lstStyle/>
          <a:p>
            <a:pPr>
              <a:defRPr/>
            </a:pPr>
            <a:r>
              <a:rPr lang="en-US" altLang="zh-CN" sz="1400" kern="0" dirty="0">
                <a:solidFill>
                  <a:srgbClr val="000000"/>
                </a:solidFill>
                <a:cs typeface="Arial" panose="020B0604020202020204" pitchFamily="34" charset="0"/>
              </a:rPr>
              <a:t>Schneider </a:t>
            </a:r>
            <a:r>
              <a:rPr lang="en-US" altLang="zh-CN" sz="1400" kern="0" dirty="0" smtClean="0">
                <a:solidFill>
                  <a:srgbClr val="000000"/>
                </a:solidFill>
                <a:cs typeface="Times New Roman" panose="02020603050405020304" pitchFamily="18" charset="0"/>
              </a:rPr>
              <a:t>iEM3250</a:t>
            </a:r>
            <a:endParaRPr lang="zh-CN" altLang="en-US" sz="1400" dirty="0"/>
          </a:p>
        </p:txBody>
      </p:sp>
      <p:graphicFrame>
        <p:nvGraphicFramePr>
          <p:cNvPr id="16" name="表格 15"/>
          <p:cNvGraphicFramePr>
            <a:graphicFrameLocks noGrp="1"/>
          </p:cNvGraphicFramePr>
          <p:nvPr>
            <p:extLst>
              <p:ext uri="{D42A27DB-BD31-4B8C-83A1-F6EECF244321}">
                <p14:modId xmlns:p14="http://schemas.microsoft.com/office/powerpoint/2010/main" val="50851261"/>
              </p:ext>
            </p:extLst>
          </p:nvPr>
        </p:nvGraphicFramePr>
        <p:xfrm>
          <a:off x="1455434" y="3637899"/>
          <a:ext cx="6132286" cy="1229360"/>
        </p:xfrm>
        <a:graphic>
          <a:graphicData uri="http://schemas.openxmlformats.org/drawingml/2006/table">
            <a:tbl>
              <a:tblPr firstRow="1" bandRow="1">
                <a:tableStyleId>{69012ECD-51FC-41F1-AA8D-1B2483CD663E}</a:tableStyleId>
              </a:tblPr>
              <a:tblGrid>
                <a:gridCol w="2384777"/>
                <a:gridCol w="1816974"/>
                <a:gridCol w="1930535"/>
              </a:tblGrid>
              <a:tr h="370840">
                <a:tc gridSpan="3">
                  <a:txBody>
                    <a:bodyPr/>
                    <a:lstStyle/>
                    <a:p>
                      <a:pPr algn="ctr"/>
                      <a:r>
                        <a:rPr lang="en-US" altLang="zh-CN" sz="1300" dirty="0" smtClean="0">
                          <a:solidFill>
                            <a:srgbClr val="080808"/>
                          </a:solidFill>
                          <a:latin typeface="Arial" panose="020B0604020202020204" pitchFamily="34" charset="0"/>
                          <a:cs typeface="Arial" panose="020B0604020202020204" pitchFamily="34" charset="0"/>
                        </a:rPr>
                        <a:t>Selection suggestion</a:t>
                      </a:r>
                      <a:endParaRPr lang="zh-CN" altLang="en-US" sz="1300" b="1"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CN" altLang="en-US" dirty="0"/>
                    </a:p>
                  </a:txBody>
                  <a:tcPr/>
                </a:tc>
                <a:tc hMerge="1">
                  <a:txBody>
                    <a:bodyPr/>
                    <a:lstStyle/>
                    <a:p>
                      <a:endParaRPr lang="zh-CN" altLang="en-US" dirty="0"/>
                    </a:p>
                  </a:txBody>
                  <a:tcPr/>
                </a:tc>
              </a:tr>
              <a:tr h="370840">
                <a:tc>
                  <a:txBody>
                    <a:bodyPr/>
                    <a:lstStyle/>
                    <a:p>
                      <a:pPr algn="ctr"/>
                      <a:r>
                        <a:rPr lang="en-US" altLang="zh-CN" sz="1300" dirty="0" smtClean="0">
                          <a:solidFill>
                            <a:srgbClr val="080808"/>
                          </a:solidFill>
                          <a:latin typeface="Arial" panose="020B0604020202020204" pitchFamily="34" charset="0"/>
                          <a:cs typeface="Arial" panose="020B0604020202020204" pitchFamily="34" charset="0"/>
                        </a:rPr>
                        <a:t>Max Running Current (A)</a:t>
                      </a:r>
                      <a:endParaRPr lang="zh-CN" altLang="en-US" sz="1300"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189" rtl="0" eaLnBrk="1" fontAlgn="auto" latinLnBrk="0" hangingPunct="1">
                        <a:lnSpc>
                          <a:spcPct val="100000"/>
                        </a:lnSpc>
                        <a:spcBef>
                          <a:spcPts val="0"/>
                        </a:spcBef>
                        <a:spcAft>
                          <a:spcPts val="0"/>
                        </a:spcAft>
                        <a:buClrTx/>
                        <a:buSzTx/>
                        <a:buFontTx/>
                        <a:buNone/>
                        <a:tabLst/>
                        <a:defRPr/>
                      </a:pPr>
                      <a:r>
                        <a:rPr lang="zh-CN" altLang="en-US" sz="1400" dirty="0" smtClean="0">
                          <a:latin typeface="Arial" panose="020B0604020202020204" pitchFamily="34" charset="0"/>
                          <a:cs typeface="Arial" panose="020B0604020202020204" pitchFamily="34" charset="0"/>
                        </a:rPr>
                        <a:t>≤</a:t>
                      </a:r>
                      <a:r>
                        <a:rPr lang="en-US" altLang="zh-CN" sz="1400" dirty="0" smtClean="0">
                          <a:latin typeface="Arial" panose="020B0604020202020204" pitchFamily="34" charset="0"/>
                          <a:cs typeface="Arial" panose="020B0604020202020204" pitchFamily="34" charset="0"/>
                        </a:rPr>
                        <a:t>55</a:t>
                      </a:r>
                      <a:endParaRPr lang="zh-CN" altLang="en-US" sz="1400" dirty="0" smtClean="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300" dirty="0" smtClean="0">
                          <a:solidFill>
                            <a:srgbClr val="080808"/>
                          </a:solidFill>
                          <a:latin typeface="Arial" panose="020B0604020202020204" pitchFamily="34" charset="0"/>
                          <a:cs typeface="Arial" panose="020B0604020202020204" pitchFamily="34" charset="0"/>
                        </a:rPr>
                        <a:t>＞</a:t>
                      </a:r>
                      <a:r>
                        <a:rPr lang="en-US" altLang="zh-CN" sz="1300" dirty="0" smtClean="0">
                          <a:solidFill>
                            <a:srgbClr val="080808"/>
                          </a:solidFill>
                          <a:latin typeface="Arial" panose="020B0604020202020204" pitchFamily="34" charset="0"/>
                          <a:cs typeface="Arial" panose="020B0604020202020204" pitchFamily="34" charset="0"/>
                        </a:rPr>
                        <a:t>55</a:t>
                      </a:r>
                      <a:endParaRPr lang="zh-CN" altLang="en-US" sz="1300"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altLang="zh-CN" sz="1300" dirty="0" smtClean="0">
                          <a:solidFill>
                            <a:srgbClr val="080808"/>
                          </a:solidFill>
                          <a:latin typeface="Arial" panose="020B0604020202020204" pitchFamily="34" charset="0"/>
                          <a:cs typeface="Arial" panose="020B0604020202020204" pitchFamily="34" charset="0"/>
                        </a:rPr>
                        <a:t>Model</a:t>
                      </a:r>
                      <a:endParaRPr lang="zh-CN" altLang="en-US" sz="1300"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300" dirty="0" smtClean="0">
                          <a:solidFill>
                            <a:srgbClr val="080808"/>
                          </a:solidFill>
                          <a:latin typeface="Arial" panose="020B0604020202020204" pitchFamily="34" charset="0"/>
                          <a:cs typeface="Arial" panose="020B0604020202020204" pitchFamily="34" charset="0"/>
                        </a:rPr>
                        <a:t>iEM3</a:t>
                      </a:r>
                      <a:r>
                        <a:rPr lang="en-US" altLang="zh-CN" sz="1300" dirty="0" smtClean="0">
                          <a:solidFill>
                            <a:srgbClr val="C00000"/>
                          </a:solidFill>
                          <a:latin typeface="Arial" panose="020B0604020202020204" pitchFamily="34" charset="0"/>
                          <a:cs typeface="Arial" panose="020B0604020202020204" pitchFamily="34" charset="0"/>
                        </a:rPr>
                        <a:t>1</a:t>
                      </a:r>
                      <a:r>
                        <a:rPr lang="en-US" altLang="zh-CN" sz="1300" dirty="0" smtClean="0">
                          <a:solidFill>
                            <a:srgbClr val="080808"/>
                          </a:solidFill>
                          <a:latin typeface="Arial" panose="020B0604020202020204" pitchFamily="34" charset="0"/>
                          <a:cs typeface="Arial" panose="020B0604020202020204" pitchFamily="34" charset="0"/>
                        </a:rPr>
                        <a:t>50 /3155</a:t>
                      </a:r>
                      <a:endParaRPr lang="zh-CN" altLang="en-US" sz="1300"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300" dirty="0" smtClean="0">
                          <a:solidFill>
                            <a:srgbClr val="080808"/>
                          </a:solidFill>
                          <a:latin typeface="Arial" panose="020B0604020202020204" pitchFamily="34" charset="0"/>
                          <a:cs typeface="Arial" panose="020B0604020202020204" pitchFamily="34" charset="0"/>
                        </a:rPr>
                        <a:t>iEM3</a:t>
                      </a:r>
                      <a:r>
                        <a:rPr lang="en-US" altLang="zh-CN" sz="1300" dirty="0" smtClean="0">
                          <a:solidFill>
                            <a:srgbClr val="C00000"/>
                          </a:solidFill>
                          <a:latin typeface="Arial" panose="020B0604020202020204" pitchFamily="34" charset="0"/>
                          <a:cs typeface="Arial" panose="020B0604020202020204" pitchFamily="34" charset="0"/>
                        </a:rPr>
                        <a:t>2</a:t>
                      </a:r>
                      <a:r>
                        <a:rPr lang="en-US" altLang="zh-CN" sz="1300" dirty="0" smtClean="0">
                          <a:solidFill>
                            <a:srgbClr val="080808"/>
                          </a:solidFill>
                          <a:latin typeface="Arial" panose="020B0604020202020204" pitchFamily="34" charset="0"/>
                          <a:cs typeface="Arial" panose="020B0604020202020204" pitchFamily="34" charset="0"/>
                        </a:rPr>
                        <a:t>50 /3255</a:t>
                      </a:r>
                    </a:p>
                    <a:p>
                      <a:pPr algn="ctr"/>
                      <a:r>
                        <a:rPr lang="en-US" altLang="zh-CN" sz="1300" dirty="0" smtClean="0">
                          <a:solidFill>
                            <a:srgbClr val="080808"/>
                          </a:solidFill>
                          <a:latin typeface="Arial" panose="020B0604020202020204" pitchFamily="34" charset="0"/>
                          <a:cs typeface="Arial" panose="020B0604020202020204" pitchFamily="34" charset="0"/>
                        </a:rPr>
                        <a:t>Used with transformer</a:t>
                      </a:r>
                      <a:endParaRPr lang="zh-CN" altLang="en-US" sz="1300" dirty="0">
                        <a:solidFill>
                          <a:srgbClr val="080808"/>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7"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pic>
        <p:nvPicPr>
          <p:cNvPr id="2" name="图片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275389" y="1173769"/>
            <a:ext cx="1887878" cy="1887878"/>
          </a:xfrm>
          <a:prstGeom prst="rect">
            <a:avLst/>
          </a:prstGeom>
        </p:spPr>
      </p:pic>
    </p:spTree>
    <p:extLst>
      <p:ext uri="{BB962C8B-B14F-4D97-AF65-F5344CB8AC3E}">
        <p14:creationId xmlns:p14="http://schemas.microsoft.com/office/powerpoint/2010/main" val="30847328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2166705"/>
            <a:ext cx="9144000" cy="450051"/>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6496" y="-1433695"/>
            <a:ext cx="3531736" cy="8094395"/>
          </a:xfrm>
          <a:prstGeom prst="rect">
            <a:avLst/>
          </a:prstGeom>
          <a:noFill/>
          <a:effectLst>
            <a:outerShdw blurRad="165100" dist="76200" dir="1200000" algn="tl" rotWithShape="0">
              <a:prstClr val="black">
                <a:alpha val="10000"/>
              </a:prstClr>
            </a:outerShdw>
          </a:effectLst>
        </p:spPr>
        <p:txBody>
          <a:bodyPr wrap="none" rtlCol="0">
            <a:spAutoFit/>
          </a:bodyPr>
          <a:lstStyle/>
          <a:p>
            <a:r>
              <a:rPr lang="en-US" altLang="zh-CN" sz="51999" dirty="0">
                <a:solidFill>
                  <a:schemeClr val="bg1">
                    <a:lumMod val="85000"/>
                  </a:schemeClr>
                </a:solidFill>
                <a:latin typeface="Impact" panose="020B0806030902050204" pitchFamily="34" charset="0"/>
              </a:rPr>
              <a:t>2</a:t>
            </a:r>
            <a:endParaRPr lang="zh-CN" altLang="en-US" sz="51999" dirty="0">
              <a:solidFill>
                <a:schemeClr val="bg1">
                  <a:lumMod val="85000"/>
                </a:schemeClr>
              </a:solidFill>
              <a:latin typeface="Impact" panose="020B0806030902050204" pitchFamily="34" charset="0"/>
            </a:endParaRPr>
          </a:p>
        </p:txBody>
      </p:sp>
      <p:sp>
        <p:nvSpPr>
          <p:cNvPr id="5" name="矩形 4"/>
          <p:cNvSpPr/>
          <p:nvPr/>
        </p:nvSpPr>
        <p:spPr>
          <a:xfrm>
            <a:off x="3579089" y="2155091"/>
            <a:ext cx="5178376" cy="461665"/>
          </a:xfrm>
          <a:prstGeom prst="rect">
            <a:avLst/>
          </a:prstGeom>
        </p:spPr>
        <p:txBody>
          <a:bodyPr wrap="square">
            <a:spAutoFit/>
          </a:bodyPr>
          <a:lstStyle/>
          <a:p>
            <a:pPr algn="r"/>
            <a:r>
              <a:rPr lang="en-US" altLang="zh-CN" sz="2400" dirty="0" smtClean="0">
                <a:solidFill>
                  <a:schemeClr val="bg1"/>
                </a:solidFill>
                <a:latin typeface="Arial" panose="020B0604020202020204" pitchFamily="34" charset="0"/>
                <a:cs typeface="Arial" panose="020B0604020202020204" pitchFamily="34" charset="0"/>
              </a:rPr>
              <a:t>Main Functions</a:t>
            </a:r>
            <a:endParaRPr lang="en-US" altLang="zh-CN"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0094445"/>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Arial Unicode MS" panose="020B0604020202020204" pitchFamily="34" charset="-122"/>
                <a:cs typeface="Arial" panose="020B0604020202020204" pitchFamily="34" charset="0"/>
              </a:rPr>
              <a:t>Main Functions</a:t>
            </a:r>
          </a:p>
        </p:txBody>
      </p:sp>
      <p:sp>
        <p:nvSpPr>
          <p:cNvPr id="4" name="TextBox 5"/>
          <p:cNvSpPr txBox="1"/>
          <p:nvPr/>
        </p:nvSpPr>
        <p:spPr>
          <a:xfrm>
            <a:off x="539751" y="1178339"/>
            <a:ext cx="2925801"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Running State </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Monitoring</a:t>
            </a:r>
          </a:p>
        </p:txBody>
      </p:sp>
      <p:sp>
        <p:nvSpPr>
          <p:cNvPr id="5" name="TextBox 6"/>
          <p:cNvSpPr txBox="1"/>
          <p:nvPr/>
        </p:nvSpPr>
        <p:spPr>
          <a:xfrm>
            <a:off x="553739" y="3483991"/>
            <a:ext cx="2541080"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Running </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Data Record</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6" name="TextBox 7"/>
          <p:cNvSpPr txBox="1"/>
          <p:nvPr/>
        </p:nvSpPr>
        <p:spPr>
          <a:xfrm>
            <a:off x="539751" y="1900803"/>
            <a:ext cx="3323346"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Determine </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Temperature </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Limit</a:t>
            </a:r>
          </a:p>
        </p:txBody>
      </p:sp>
      <p:sp>
        <p:nvSpPr>
          <p:cNvPr id="7" name="TextBox 8"/>
          <p:cNvSpPr txBox="1"/>
          <p:nvPr/>
        </p:nvSpPr>
        <p:spPr>
          <a:xfrm>
            <a:off x="4572000" y="1235537"/>
            <a:ext cx="3054041" cy="369332"/>
          </a:xfrm>
          <a:prstGeom prst="rect">
            <a:avLst/>
          </a:prstGeom>
          <a:noFill/>
        </p:spPr>
        <p:txBody>
          <a:bodyPr wrap="none" rtlCol="0">
            <a:spAutoFit/>
          </a:bodyPr>
          <a:lstStyle/>
          <a:p>
            <a:r>
              <a:rPr lang="zh-CN" altLang="en-US"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3 Levels Account Authority</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8" name="TextBox 9"/>
          <p:cNvSpPr txBox="1"/>
          <p:nvPr/>
        </p:nvSpPr>
        <p:spPr>
          <a:xfrm>
            <a:off x="539751" y="2632517"/>
            <a:ext cx="3425938"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Controller Prohibition Function</a:t>
            </a:r>
          </a:p>
        </p:txBody>
      </p:sp>
      <p:sp>
        <p:nvSpPr>
          <p:cNvPr id="9" name="TextBox 10"/>
          <p:cNvSpPr txBox="1"/>
          <p:nvPr/>
        </p:nvSpPr>
        <p:spPr>
          <a:xfrm>
            <a:off x="4572002" y="1900803"/>
            <a:ext cx="2066591" cy="369332"/>
          </a:xfrm>
          <a:prstGeom prst="rect">
            <a:avLst/>
          </a:prstGeom>
          <a:noFill/>
        </p:spPr>
        <p:txBody>
          <a:bodyPr wrap="none" rtlCol="0">
            <a:spAutoFit/>
          </a:bodyPr>
          <a:lstStyle/>
          <a:p>
            <a:r>
              <a:rPr lang="zh-CN" altLang="en-US"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Schedule Setting</a:t>
            </a:r>
            <a:endPar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0" name="TextBox 12"/>
          <p:cNvSpPr txBox="1"/>
          <p:nvPr/>
        </p:nvSpPr>
        <p:spPr>
          <a:xfrm>
            <a:off x="4572000" y="2632517"/>
            <a:ext cx="2316660"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Multifunction Alarm</a:t>
            </a:r>
          </a:p>
        </p:txBody>
      </p:sp>
      <p:sp>
        <p:nvSpPr>
          <p:cNvPr id="11" name="TextBox 12"/>
          <p:cNvSpPr txBox="1"/>
          <p:nvPr/>
        </p:nvSpPr>
        <p:spPr>
          <a:xfrm>
            <a:off x="4572001" y="3393019"/>
            <a:ext cx="2964273" cy="369332"/>
          </a:xfrm>
          <a:prstGeom prst="rect">
            <a:avLst/>
          </a:prstGeom>
          <a:noFill/>
        </p:spPr>
        <p:txBody>
          <a:bodyPr wrap="none" rtlCol="0">
            <a:spAutoFit/>
          </a:bodyPr>
          <a:lstStyle/>
          <a:p>
            <a:r>
              <a:rPr lang="zh-CN" altLang="en-US"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Electric Charge Allocation</a:t>
            </a:r>
          </a:p>
        </p:txBody>
      </p:sp>
      <p:sp>
        <p:nvSpPr>
          <p:cNvPr id="12" name="TextBox 6"/>
          <p:cNvSpPr txBox="1"/>
          <p:nvPr/>
        </p:nvSpPr>
        <p:spPr>
          <a:xfrm>
            <a:off x="553739" y="4264488"/>
            <a:ext cx="2723631" cy="369332"/>
          </a:xfrm>
          <a:prstGeom prst="rect">
            <a:avLst/>
          </a:prstGeom>
          <a:noFill/>
        </p:spPr>
        <p:txBody>
          <a:bodyPr wrap="none" rtlCol="0">
            <a:spAutoFit/>
          </a:bodyPr>
          <a:lstStyle/>
          <a:p>
            <a:r>
              <a:rPr lang="zh-CN" altLang="en-US"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External Input &amp; Output</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3" name="TextBox 12"/>
          <p:cNvSpPr txBox="1"/>
          <p:nvPr/>
        </p:nvSpPr>
        <p:spPr>
          <a:xfrm>
            <a:off x="4572002" y="4264488"/>
            <a:ext cx="1771639" cy="369332"/>
          </a:xfrm>
          <a:prstGeom prst="rect">
            <a:avLst/>
          </a:prstGeom>
          <a:noFill/>
        </p:spPr>
        <p:txBody>
          <a:bodyPr wrap="none" rtlCol="0">
            <a:spAutoFit/>
          </a:bodyPr>
          <a:lstStyle/>
          <a:p>
            <a:r>
              <a:rPr lang="zh-CN" altLang="en-US"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2D Navigation</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Tree>
    <p:extLst>
      <p:ext uri="{BB962C8B-B14F-4D97-AF65-F5344CB8AC3E}">
        <p14:creationId xmlns:p14="http://schemas.microsoft.com/office/powerpoint/2010/main" val="341668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1000"/>
                                        <p:tgtEl>
                                          <p:spTgt spid="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1000"/>
                                        <p:tgtEl>
                                          <p:spTgt spid="5"/>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1000"/>
                                        <p:tgtEl>
                                          <p:spTgt spid="8"/>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in)">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p:nvPr/>
        </p:nvPicPr>
        <p:blipFill>
          <a:blip r:embed="rId3"/>
          <a:stretch>
            <a:fillRect/>
          </a:stretch>
        </p:blipFill>
        <p:spPr>
          <a:xfrm>
            <a:off x="573557" y="1005759"/>
            <a:ext cx="7007502" cy="3905217"/>
          </a:xfrm>
          <a:prstGeom prst="rect">
            <a:avLst/>
          </a:prstGeom>
        </p:spPr>
      </p:pic>
      <p:sp>
        <p:nvSpPr>
          <p:cNvPr id="14" name="圆角矩形标注 13"/>
          <p:cNvSpPr/>
          <p:nvPr/>
        </p:nvSpPr>
        <p:spPr>
          <a:xfrm>
            <a:off x="4653400" y="846353"/>
            <a:ext cx="1384549" cy="308678"/>
          </a:xfrm>
          <a:prstGeom prst="wedgeRoundRectCallout">
            <a:avLst>
              <a:gd name="adj1" fmla="val -51531"/>
              <a:gd name="adj2" fmla="val 94784"/>
              <a:gd name="adj3" fmla="val 16667"/>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zh-CN" sz="1400" dirty="0">
                <a:solidFill>
                  <a:sysClr val="windowText" lastClr="000000"/>
                </a:solidFill>
                <a:latin typeface="Arial" panose="020B0604020202020204" pitchFamily="34" charset="0"/>
                <a:cs typeface="Arial" panose="020B0604020202020204" pitchFamily="34" charset="0"/>
              </a:rPr>
              <a:t>User Selected</a:t>
            </a:r>
            <a:endParaRPr lang="zh-CN" altLang="en-US" sz="1400" dirty="0">
              <a:solidFill>
                <a:sysClr val="windowText" lastClr="000000"/>
              </a:solidFill>
              <a:latin typeface="Arial" panose="020B0604020202020204" pitchFamily="34" charset="0"/>
              <a:cs typeface="Arial" panose="020B0604020202020204" pitchFamily="34" charset="0"/>
            </a:endParaRPr>
          </a:p>
        </p:txBody>
      </p:sp>
      <p:sp>
        <p:nvSpPr>
          <p:cNvPr id="9" name="矩形 8"/>
          <p:cNvSpPr/>
          <p:nvPr/>
        </p:nvSpPr>
        <p:spPr>
          <a:xfrm>
            <a:off x="798420" y="1728534"/>
            <a:ext cx="535928" cy="123549"/>
          </a:xfrm>
          <a:prstGeom prst="rect">
            <a:avLst/>
          </a:prstGeom>
          <a:solidFill>
            <a:schemeClr val="bg1">
              <a:alpha val="94000"/>
            </a:schemeClr>
          </a:solidFill>
          <a:ln>
            <a:noFill/>
          </a:ln>
          <a:effectLst>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400"/>
          </a:p>
        </p:txBody>
      </p:sp>
      <p:sp>
        <p:nvSpPr>
          <p:cNvPr id="15"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2" name="文本框 1"/>
          <p:cNvSpPr txBox="1"/>
          <p:nvPr/>
        </p:nvSpPr>
        <p:spPr>
          <a:xfrm>
            <a:off x="415321" y="677076"/>
            <a:ext cx="2694969"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Monitor &amp; Control (big tags)</a:t>
            </a:r>
            <a:endParaRPr lang="zh-CN" altLang="en-US" sz="1600" dirty="0">
              <a:latin typeface="Arial" panose="020B0604020202020204" pitchFamily="34" charset="0"/>
              <a:cs typeface="Arial" panose="020B0604020202020204" pitchFamily="34" charset="0"/>
            </a:endParaRPr>
          </a:p>
        </p:txBody>
      </p:sp>
      <p:sp>
        <p:nvSpPr>
          <p:cNvPr id="3" name="圆角矩形 2"/>
          <p:cNvSpPr/>
          <p:nvPr/>
        </p:nvSpPr>
        <p:spPr>
          <a:xfrm>
            <a:off x="7046686" y="1640114"/>
            <a:ext cx="534373" cy="211969"/>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5" name="直接箭头连接符 4"/>
          <p:cNvCxnSpPr>
            <a:stCxn id="3" idx="3"/>
          </p:cNvCxnSpPr>
          <p:nvPr/>
        </p:nvCxnSpPr>
        <p:spPr>
          <a:xfrm>
            <a:off x="7581059" y="1746099"/>
            <a:ext cx="220370" cy="31493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1" name="图片 10"/>
          <p:cNvPicPr/>
          <p:nvPr/>
        </p:nvPicPr>
        <p:blipFill>
          <a:blip r:embed="rId4"/>
          <a:stretch>
            <a:fillRect/>
          </a:stretch>
        </p:blipFill>
        <p:spPr>
          <a:xfrm>
            <a:off x="7933191" y="1903564"/>
            <a:ext cx="244475" cy="215900"/>
          </a:xfrm>
          <a:prstGeom prst="rect">
            <a:avLst/>
          </a:prstGeom>
        </p:spPr>
      </p:pic>
      <p:pic>
        <p:nvPicPr>
          <p:cNvPr id="12" name="图片 11"/>
          <p:cNvPicPr/>
          <p:nvPr/>
        </p:nvPicPr>
        <p:blipFill>
          <a:blip r:embed="rId5"/>
          <a:stretch>
            <a:fillRect/>
          </a:stretch>
        </p:blipFill>
        <p:spPr>
          <a:xfrm>
            <a:off x="7921761" y="2254476"/>
            <a:ext cx="255905" cy="238125"/>
          </a:xfrm>
          <a:prstGeom prst="rect">
            <a:avLst/>
          </a:prstGeom>
        </p:spPr>
      </p:pic>
      <p:pic>
        <p:nvPicPr>
          <p:cNvPr id="13" name="图片 12"/>
          <p:cNvPicPr/>
          <p:nvPr/>
        </p:nvPicPr>
        <p:blipFill>
          <a:blip r:embed="rId6"/>
          <a:stretch>
            <a:fillRect/>
          </a:stretch>
        </p:blipFill>
        <p:spPr>
          <a:xfrm>
            <a:off x="7906203" y="2627614"/>
            <a:ext cx="287020" cy="273050"/>
          </a:xfrm>
          <a:prstGeom prst="rect">
            <a:avLst/>
          </a:prstGeom>
        </p:spPr>
      </p:pic>
      <p:sp>
        <p:nvSpPr>
          <p:cNvPr id="6" name="文本框 5"/>
          <p:cNvSpPr txBox="1"/>
          <p:nvPr/>
        </p:nvSpPr>
        <p:spPr>
          <a:xfrm>
            <a:off x="8244115" y="1852083"/>
            <a:ext cx="742511"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Big tag</a:t>
            </a:r>
            <a:endParaRPr lang="zh-CN" altLang="en-US" sz="1400" dirty="0">
              <a:latin typeface="Arial" panose="020B0604020202020204" pitchFamily="34" charset="0"/>
              <a:cs typeface="Arial" panose="020B0604020202020204" pitchFamily="34" charset="0"/>
            </a:endParaRPr>
          </a:p>
        </p:txBody>
      </p:sp>
      <p:sp>
        <p:nvSpPr>
          <p:cNvPr id="7" name="文本框 6"/>
          <p:cNvSpPr txBox="1"/>
          <p:nvPr/>
        </p:nvSpPr>
        <p:spPr>
          <a:xfrm>
            <a:off x="8239140" y="2219649"/>
            <a:ext cx="931665"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Small tag</a:t>
            </a:r>
            <a:endParaRPr lang="zh-CN" altLang="en-US" sz="1400" dirty="0" smtClean="0">
              <a:latin typeface="Arial" panose="020B0604020202020204" pitchFamily="34" charset="0"/>
              <a:cs typeface="Arial" panose="020B0604020202020204" pitchFamily="34" charset="0"/>
            </a:endParaRPr>
          </a:p>
        </p:txBody>
      </p:sp>
      <p:sp>
        <p:nvSpPr>
          <p:cNvPr id="16" name="文本框 15"/>
          <p:cNvSpPr txBox="1"/>
          <p:nvPr/>
        </p:nvSpPr>
        <p:spPr>
          <a:xfrm>
            <a:off x="8268168" y="2610802"/>
            <a:ext cx="463588"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List</a:t>
            </a:r>
            <a:endParaRPr lang="zh-CN" altLang="en-US" sz="1400" dirty="0" smtClean="0">
              <a:latin typeface="Arial" panose="020B0604020202020204" pitchFamily="34" charset="0"/>
              <a:cs typeface="Arial" panose="020B0604020202020204" pitchFamily="34" charset="0"/>
            </a:endParaRPr>
          </a:p>
        </p:txBody>
      </p:sp>
      <p:sp>
        <p:nvSpPr>
          <p:cNvPr id="17" name="文本框 16"/>
          <p:cNvSpPr txBox="1"/>
          <p:nvPr/>
        </p:nvSpPr>
        <p:spPr>
          <a:xfrm>
            <a:off x="669938" y="4835723"/>
            <a:ext cx="3700696" cy="276999"/>
          </a:xfrm>
          <a:prstGeom prst="rect">
            <a:avLst/>
          </a:prstGeom>
          <a:noFill/>
        </p:spPr>
        <p:txBody>
          <a:bodyPr wrap="square" rtlCol="0">
            <a:spAutoFit/>
          </a:bodyPr>
          <a:lstStyle/>
          <a:p>
            <a:r>
              <a:rPr lang="en-US" altLang="zh-CN" sz="1200" dirty="0" smtClean="0">
                <a:solidFill>
                  <a:srgbClr val="FF0000"/>
                </a:solidFill>
                <a:latin typeface="Arial" panose="020B0604020202020204" pitchFamily="34" charset="0"/>
                <a:cs typeface="Arial" panose="020B0604020202020204" pitchFamily="34" charset="0"/>
              </a:rPr>
              <a:t>Up to 60 indoor units can be displayed in one page.</a:t>
            </a:r>
            <a:endParaRPr lang="zh-CN" altLang="en-US" sz="1200" dirty="0" smtClean="0">
              <a:solidFill>
                <a:srgbClr val="FF0000"/>
              </a:solidFill>
              <a:latin typeface="Arial" panose="020B0604020202020204" pitchFamily="34" charset="0"/>
              <a:cs typeface="Arial" panose="020B0604020202020204" pitchFamily="34" charset="0"/>
            </a:endParaRPr>
          </a:p>
        </p:txBody>
      </p:sp>
      <p:pic>
        <p:nvPicPr>
          <p:cNvPr id="18" name="图片 17"/>
          <p:cNvPicPr/>
          <p:nvPr/>
        </p:nvPicPr>
        <p:blipFill>
          <a:blip r:embed="rId7"/>
          <a:stretch>
            <a:fillRect/>
          </a:stretch>
        </p:blipFill>
        <p:spPr>
          <a:xfrm>
            <a:off x="5679920" y="2764139"/>
            <a:ext cx="1938612" cy="2244619"/>
          </a:xfrm>
          <a:prstGeom prst="rect">
            <a:avLst/>
          </a:prstGeom>
          <a:ln>
            <a:noFill/>
          </a:ln>
          <a:effectLst>
            <a:outerShdw blurRad="254000" dist="63500" dir="2700000" algn="tl" rotWithShape="0">
              <a:srgbClr val="333333">
                <a:alpha val="65000"/>
              </a:srgbClr>
            </a:outerShdw>
          </a:effectLst>
        </p:spPr>
      </p:pic>
      <p:pic>
        <p:nvPicPr>
          <p:cNvPr id="19" name="图片 18"/>
          <p:cNvPicPr/>
          <p:nvPr/>
        </p:nvPicPr>
        <p:blipFill>
          <a:blip r:embed="rId8"/>
          <a:stretch>
            <a:fillRect/>
          </a:stretch>
        </p:blipFill>
        <p:spPr>
          <a:xfrm>
            <a:off x="5783618" y="2837531"/>
            <a:ext cx="1978749" cy="2171227"/>
          </a:xfrm>
          <a:prstGeom prst="rect">
            <a:avLst/>
          </a:prstGeom>
          <a:ln>
            <a:noFill/>
          </a:ln>
          <a:effectLst>
            <a:outerShdw blurRad="266700" dist="63500" dir="2700000" algn="tl" rotWithShape="0">
              <a:srgbClr val="333333">
                <a:alpha val="65000"/>
              </a:srgbClr>
            </a:outerShdw>
          </a:effectLst>
        </p:spPr>
      </p:pic>
    </p:spTree>
    <p:extLst>
      <p:ext uri="{BB962C8B-B14F-4D97-AF65-F5344CB8AC3E}">
        <p14:creationId xmlns:p14="http://schemas.microsoft.com/office/powerpoint/2010/main" val="164705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16</a:t>
            </a:fld>
            <a:endParaRPr lang="en-US"/>
          </a:p>
        </p:txBody>
      </p:sp>
      <p:sp>
        <p:nvSpPr>
          <p:cNvPr id="3"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4" name="文本框 3"/>
          <p:cNvSpPr txBox="1"/>
          <p:nvPr/>
        </p:nvSpPr>
        <p:spPr>
          <a:xfrm>
            <a:off x="415321" y="677076"/>
            <a:ext cx="2900153"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Monitor &amp; Control (small tags)</a:t>
            </a:r>
            <a:endParaRPr lang="zh-CN" altLang="en-US" sz="1600" dirty="0">
              <a:latin typeface="Arial" panose="020B0604020202020204" pitchFamily="34" charset="0"/>
              <a:cs typeface="Arial" panose="020B0604020202020204" pitchFamily="34" charset="0"/>
            </a:endParaRPr>
          </a:p>
        </p:txBody>
      </p:sp>
      <p:pic>
        <p:nvPicPr>
          <p:cNvPr id="5" name="图片 4"/>
          <p:cNvPicPr/>
          <p:nvPr/>
        </p:nvPicPr>
        <p:blipFill>
          <a:blip r:embed="rId2"/>
          <a:stretch>
            <a:fillRect/>
          </a:stretch>
        </p:blipFill>
        <p:spPr>
          <a:xfrm>
            <a:off x="480872" y="1053771"/>
            <a:ext cx="6892385" cy="3850414"/>
          </a:xfrm>
          <a:prstGeom prst="rect">
            <a:avLst/>
          </a:prstGeom>
        </p:spPr>
      </p:pic>
      <p:sp>
        <p:nvSpPr>
          <p:cNvPr id="6" name="文本框 5"/>
          <p:cNvSpPr txBox="1"/>
          <p:nvPr/>
        </p:nvSpPr>
        <p:spPr>
          <a:xfrm>
            <a:off x="669938" y="4835723"/>
            <a:ext cx="3700696" cy="276999"/>
          </a:xfrm>
          <a:prstGeom prst="rect">
            <a:avLst/>
          </a:prstGeom>
          <a:noFill/>
        </p:spPr>
        <p:txBody>
          <a:bodyPr wrap="square" rtlCol="0">
            <a:spAutoFit/>
          </a:bodyPr>
          <a:lstStyle/>
          <a:p>
            <a:r>
              <a:rPr lang="en-US" altLang="zh-CN" sz="1200" dirty="0" smtClean="0">
                <a:solidFill>
                  <a:srgbClr val="FF0000"/>
                </a:solidFill>
                <a:latin typeface="Arial" panose="020B0604020202020204" pitchFamily="34" charset="0"/>
                <a:cs typeface="Arial" panose="020B0604020202020204" pitchFamily="34" charset="0"/>
              </a:rPr>
              <a:t>Up to 300 indoor units can be displayed in one page.</a:t>
            </a:r>
            <a:endParaRPr lang="zh-CN" altLang="en-US" sz="1200" dirty="0" smtClean="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77874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17</a:t>
            </a:fld>
            <a:endParaRPr lang="en-US"/>
          </a:p>
        </p:txBody>
      </p:sp>
      <p:sp>
        <p:nvSpPr>
          <p:cNvPr id="3"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4" name="文本框 3"/>
          <p:cNvSpPr txBox="1"/>
          <p:nvPr/>
        </p:nvSpPr>
        <p:spPr>
          <a:xfrm>
            <a:off x="415321" y="677076"/>
            <a:ext cx="2672526" cy="338554"/>
          </a:xfrm>
          <a:prstGeom prst="rect">
            <a:avLst/>
          </a:prstGeom>
          <a:noFill/>
        </p:spPr>
        <p:txBody>
          <a:bodyPr wrap="none" rtlCol="0">
            <a:spAutoFit/>
          </a:bodyPr>
          <a:lstStyle/>
          <a:p>
            <a:r>
              <a:rPr lang="en-US" altLang="zh-CN" sz="1600" dirty="0" smtClean="0">
                <a:latin typeface="Arial" panose="020B0604020202020204" pitchFamily="34" charset="0"/>
                <a:cs typeface="Arial" panose="020B0604020202020204" pitchFamily="34" charset="0"/>
              </a:rPr>
              <a:t>Monitor &amp; Control (list tags)</a:t>
            </a:r>
            <a:endParaRPr lang="zh-CN" altLang="en-US" sz="1600" dirty="0">
              <a:latin typeface="Arial" panose="020B0604020202020204" pitchFamily="34" charset="0"/>
              <a:cs typeface="Arial" panose="020B0604020202020204" pitchFamily="34" charset="0"/>
            </a:endParaRPr>
          </a:p>
        </p:txBody>
      </p:sp>
      <p:pic>
        <p:nvPicPr>
          <p:cNvPr id="5" name="图片 4"/>
          <p:cNvPicPr/>
          <p:nvPr/>
        </p:nvPicPr>
        <p:blipFill>
          <a:blip r:embed="rId2"/>
          <a:stretch>
            <a:fillRect/>
          </a:stretch>
        </p:blipFill>
        <p:spPr>
          <a:xfrm>
            <a:off x="604244" y="1015630"/>
            <a:ext cx="6928669" cy="3853913"/>
          </a:xfrm>
          <a:prstGeom prst="rect">
            <a:avLst/>
          </a:prstGeom>
        </p:spPr>
      </p:pic>
      <p:sp>
        <p:nvSpPr>
          <p:cNvPr id="6" name="文本框 5"/>
          <p:cNvSpPr txBox="1"/>
          <p:nvPr/>
        </p:nvSpPr>
        <p:spPr>
          <a:xfrm>
            <a:off x="669938" y="4835723"/>
            <a:ext cx="3700696" cy="276999"/>
          </a:xfrm>
          <a:prstGeom prst="rect">
            <a:avLst/>
          </a:prstGeom>
          <a:noFill/>
        </p:spPr>
        <p:txBody>
          <a:bodyPr wrap="square" rtlCol="0">
            <a:spAutoFit/>
          </a:bodyPr>
          <a:lstStyle/>
          <a:p>
            <a:r>
              <a:rPr lang="en-US" altLang="zh-CN" sz="1200" dirty="0" smtClean="0">
                <a:solidFill>
                  <a:srgbClr val="FF0000"/>
                </a:solidFill>
                <a:latin typeface="Arial" panose="020B0604020202020204" pitchFamily="34" charset="0"/>
                <a:cs typeface="Arial" panose="020B0604020202020204" pitchFamily="34" charset="0"/>
              </a:rPr>
              <a:t>Up to 600 indoor units can be displayed in one page.</a:t>
            </a:r>
            <a:endParaRPr lang="zh-CN" altLang="en-US" sz="1200" dirty="0" smtClean="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4572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3188" y="686947"/>
            <a:ext cx="2079244" cy="338554"/>
          </a:xfrm>
          <a:prstGeom prst="rect">
            <a:avLst/>
          </a:prstGeom>
        </p:spPr>
        <p:txBody>
          <a:bodyPr wrap="square">
            <a:spAutoFit/>
          </a:bodyPr>
          <a:lstStyle/>
          <a:p>
            <a:r>
              <a:rPr lang="zh-CN" altLang="en-US" sz="1600" dirty="0" smtClean="0">
                <a:latin typeface="Arial" panose="020B0604020202020204" pitchFamily="34" charset="0"/>
                <a:cs typeface="Arial" panose="020B0604020202020204" pitchFamily="34" charset="0"/>
              </a:rPr>
              <a:t>Tim</a:t>
            </a:r>
            <a:r>
              <a:rPr lang="en-US" altLang="zh-CN" sz="1600" dirty="0" err="1" smtClean="0">
                <a:latin typeface="Arial" panose="020B0604020202020204" pitchFamily="34" charset="0"/>
                <a:cs typeface="Arial" panose="020B0604020202020204" pitchFamily="34" charset="0"/>
              </a:rPr>
              <a:t>er</a:t>
            </a:r>
            <a:r>
              <a:rPr lang="zh-CN" altLang="en-US" sz="1600" dirty="0" smtClean="0">
                <a:latin typeface="Arial" panose="020B0604020202020204" pitchFamily="34" charset="0"/>
                <a:cs typeface="Arial" panose="020B0604020202020204" pitchFamily="34" charset="0"/>
              </a:rPr>
              <a:t> </a:t>
            </a:r>
            <a:r>
              <a:rPr lang="en-US" altLang="zh-CN" sz="1600" dirty="0" smtClean="0">
                <a:latin typeface="Arial" panose="020B0604020202020204" pitchFamily="34" charset="0"/>
                <a:cs typeface="Arial" panose="020B0604020202020204" pitchFamily="34" charset="0"/>
              </a:rPr>
              <a:t>management</a:t>
            </a:r>
            <a:endParaRPr lang="zh-CN" altLang="en-US" sz="1600" dirty="0">
              <a:latin typeface="Arial" panose="020B0604020202020204" pitchFamily="34" charset="0"/>
              <a:cs typeface="Arial" panose="020B0604020202020204" pitchFamily="34" charset="0"/>
            </a:endParaRPr>
          </a:p>
        </p:txBody>
      </p:sp>
      <p:sp>
        <p:nvSpPr>
          <p:cNvPr id="8"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pic>
        <p:nvPicPr>
          <p:cNvPr id="7" name="图片 6"/>
          <p:cNvPicPr/>
          <p:nvPr/>
        </p:nvPicPr>
        <p:blipFill>
          <a:blip r:embed="rId3"/>
          <a:stretch>
            <a:fillRect/>
          </a:stretch>
        </p:blipFill>
        <p:spPr>
          <a:xfrm>
            <a:off x="843188" y="1025501"/>
            <a:ext cx="6746509" cy="3989440"/>
          </a:xfrm>
          <a:prstGeom prst="rect">
            <a:avLst/>
          </a:prstGeom>
        </p:spPr>
      </p:pic>
    </p:spTree>
    <p:extLst>
      <p:ext uri="{BB962C8B-B14F-4D97-AF65-F5344CB8AC3E}">
        <p14:creationId xmlns:p14="http://schemas.microsoft.com/office/powerpoint/2010/main" val="7977343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6" name="矩形 5"/>
          <p:cNvSpPr/>
          <p:nvPr/>
        </p:nvSpPr>
        <p:spPr>
          <a:xfrm>
            <a:off x="394784" y="833318"/>
            <a:ext cx="2079244"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2D Navigation</a:t>
            </a:r>
            <a:endParaRPr lang="zh-CN" altLang="en-US" sz="1600" dirty="0">
              <a:latin typeface="Arial" panose="020B0604020202020204" pitchFamily="34" charset="0"/>
              <a:cs typeface="Arial" panose="020B0604020202020204" pitchFamily="34" charset="0"/>
            </a:endParaRPr>
          </a:p>
        </p:txBody>
      </p:sp>
      <p:pic>
        <p:nvPicPr>
          <p:cNvPr id="7" name="图片 6"/>
          <p:cNvPicPr/>
          <p:nvPr/>
        </p:nvPicPr>
        <p:blipFill>
          <a:blip r:embed="rId3"/>
          <a:stretch>
            <a:fillRect/>
          </a:stretch>
        </p:blipFill>
        <p:spPr>
          <a:xfrm>
            <a:off x="1928937" y="686947"/>
            <a:ext cx="5796166" cy="4389550"/>
          </a:xfrm>
          <a:prstGeom prst="rect">
            <a:avLst/>
          </a:prstGeom>
        </p:spPr>
      </p:pic>
      <p:pic>
        <p:nvPicPr>
          <p:cNvPr id="9" name="图片 8"/>
          <p:cNvPicPr/>
          <p:nvPr/>
        </p:nvPicPr>
        <p:blipFill>
          <a:blip r:embed="rId4"/>
          <a:stretch>
            <a:fillRect/>
          </a:stretch>
        </p:blipFill>
        <p:spPr>
          <a:xfrm>
            <a:off x="1928937" y="710022"/>
            <a:ext cx="5274310" cy="4343400"/>
          </a:xfrm>
          <a:prstGeom prst="rect">
            <a:avLst/>
          </a:prstGeom>
        </p:spPr>
      </p:pic>
    </p:spTree>
    <p:extLst>
      <p:ext uri="{BB962C8B-B14F-4D97-AF65-F5344CB8AC3E}">
        <p14:creationId xmlns:p14="http://schemas.microsoft.com/office/powerpoint/2010/main" val="162549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76401"/>
            <a:ext cx="9144000" cy="153503"/>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1" name="文本框 30"/>
          <p:cNvSpPr txBox="1"/>
          <p:nvPr/>
        </p:nvSpPr>
        <p:spPr>
          <a:xfrm>
            <a:off x="326599" y="3087717"/>
            <a:ext cx="1964395" cy="420564"/>
          </a:xfrm>
          <a:prstGeom prst="rect">
            <a:avLst/>
          </a:prstGeom>
          <a:noFill/>
        </p:spPr>
        <p:txBody>
          <a:bodyPr wrap="square" rtlCol="0">
            <a:spAutoFit/>
          </a:bodyPr>
          <a:lstStyle/>
          <a:p>
            <a:pPr algn="ctr"/>
            <a:r>
              <a:rPr lang="en-US" altLang="zh-CN" sz="2133" dirty="0">
                <a:latin typeface="Arial" panose="020B0604020202020204" pitchFamily="34" charset="0"/>
                <a:ea typeface="时尚中黑简体" panose="01010104010101010101" pitchFamily="2" charset="-122"/>
                <a:cs typeface="Arial" panose="020B0604020202020204" pitchFamily="34" charset="0"/>
              </a:rPr>
              <a:t>Introduction</a:t>
            </a:r>
            <a:endParaRPr lang="zh-CN" altLang="en-US" sz="2133" dirty="0">
              <a:latin typeface="Arial" panose="020B0604020202020204" pitchFamily="34" charset="0"/>
              <a:ea typeface="时尚中黑简体" panose="01010104010101010101" pitchFamily="2" charset="-122"/>
              <a:cs typeface="Arial" panose="020B0604020202020204" pitchFamily="34" charset="0"/>
            </a:endParaRPr>
          </a:p>
        </p:txBody>
      </p:sp>
      <p:grpSp>
        <p:nvGrpSpPr>
          <p:cNvPr id="33" name="组合 32"/>
          <p:cNvGrpSpPr/>
          <p:nvPr/>
        </p:nvGrpSpPr>
        <p:grpSpPr>
          <a:xfrm>
            <a:off x="3068417" y="1957361"/>
            <a:ext cx="888683" cy="888683"/>
            <a:chOff x="1915795" y="2543175"/>
            <a:chExt cx="1184910" cy="1184910"/>
          </a:xfrm>
        </p:grpSpPr>
        <p:sp>
          <p:nvSpPr>
            <p:cNvPr id="34" name="圆角矩形 8"/>
            <p:cNvSpPr/>
            <p:nvPr/>
          </p:nvSpPr>
          <p:spPr>
            <a:xfrm>
              <a:off x="1915795" y="2543175"/>
              <a:ext cx="1184910" cy="1184910"/>
            </a:xfrm>
            <a:prstGeom prst="roundRect">
              <a:avLst>
                <a:gd name="adj" fmla="val 7514"/>
              </a:avLst>
            </a:prstGeom>
            <a:gradFill flip="none" rotWithShape="1">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5" name="椭圆 34"/>
            <p:cNvSpPr/>
            <p:nvPr/>
          </p:nvSpPr>
          <p:spPr>
            <a:xfrm>
              <a:off x="2068350" y="2695730"/>
              <a:ext cx="879800" cy="879800"/>
            </a:xfrm>
            <a:prstGeom prst="ellipse">
              <a:avLst/>
            </a:prstGeom>
            <a:solidFill>
              <a:srgbClr val="92D050"/>
            </a:solidFill>
            <a:ln w="15875">
              <a:gradFill flip="none" rotWithShape="1">
                <a:gsLst>
                  <a:gs pos="0">
                    <a:schemeClr val="bg1">
                      <a:lumMod val="65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41" name="文本框 40"/>
          <p:cNvSpPr txBox="1"/>
          <p:nvPr/>
        </p:nvSpPr>
        <p:spPr>
          <a:xfrm>
            <a:off x="579237" y="1343611"/>
            <a:ext cx="1285057" cy="553998"/>
          </a:xfrm>
          <a:prstGeom prst="rect">
            <a:avLst/>
          </a:prstGeom>
          <a:noFill/>
        </p:spPr>
        <p:txBody>
          <a:bodyPr wrap="square" rtlCol="0">
            <a:spAutoFit/>
          </a:bodyPr>
          <a:lstStyle/>
          <a:p>
            <a:pPr algn="ctr"/>
            <a:r>
              <a:rPr lang="en-US" altLang="zh-CN" sz="3000" dirty="0">
                <a:solidFill>
                  <a:schemeClr val="bg1">
                    <a:lumMod val="75000"/>
                  </a:schemeClr>
                </a:solidFill>
                <a:latin typeface="Impact" panose="020B0806030902050204" pitchFamily="34" charset="0"/>
              </a:rPr>
              <a:t>01</a:t>
            </a:r>
            <a:endParaRPr lang="zh-CN" altLang="en-US" sz="3000" dirty="0">
              <a:solidFill>
                <a:schemeClr val="bg1">
                  <a:lumMod val="75000"/>
                </a:schemeClr>
              </a:solidFill>
              <a:latin typeface="Impact" panose="020B0806030902050204" pitchFamily="34" charset="0"/>
            </a:endParaRPr>
          </a:p>
        </p:txBody>
      </p:sp>
      <p:sp>
        <p:nvSpPr>
          <p:cNvPr id="51" name="文本框 50"/>
          <p:cNvSpPr txBox="1"/>
          <p:nvPr/>
        </p:nvSpPr>
        <p:spPr>
          <a:xfrm>
            <a:off x="2810699" y="1343611"/>
            <a:ext cx="1285057" cy="553998"/>
          </a:xfrm>
          <a:prstGeom prst="rect">
            <a:avLst/>
          </a:prstGeom>
          <a:noFill/>
        </p:spPr>
        <p:txBody>
          <a:bodyPr wrap="square" rtlCol="0">
            <a:spAutoFit/>
          </a:bodyPr>
          <a:lstStyle/>
          <a:p>
            <a:pPr algn="ctr"/>
            <a:r>
              <a:rPr lang="en-US" altLang="zh-CN" sz="3000" dirty="0" smtClean="0">
                <a:solidFill>
                  <a:schemeClr val="bg1">
                    <a:lumMod val="75000"/>
                  </a:schemeClr>
                </a:solidFill>
                <a:latin typeface="Impact" panose="020B0806030902050204" pitchFamily="34" charset="0"/>
              </a:rPr>
              <a:t>02</a:t>
            </a:r>
            <a:endParaRPr lang="zh-CN" altLang="en-US" sz="3000" dirty="0">
              <a:solidFill>
                <a:schemeClr val="bg1">
                  <a:lumMod val="75000"/>
                </a:schemeClr>
              </a:solidFill>
              <a:latin typeface="Impact" panose="020B0806030902050204" pitchFamily="34" charset="0"/>
            </a:endParaRPr>
          </a:p>
        </p:txBody>
      </p:sp>
      <p:sp>
        <p:nvSpPr>
          <p:cNvPr id="58" name="文本框 57"/>
          <p:cNvSpPr txBox="1"/>
          <p:nvPr/>
        </p:nvSpPr>
        <p:spPr>
          <a:xfrm>
            <a:off x="2571731" y="3104413"/>
            <a:ext cx="2274247" cy="420564"/>
          </a:xfrm>
          <a:prstGeom prst="rect">
            <a:avLst/>
          </a:prstGeom>
          <a:noFill/>
        </p:spPr>
        <p:txBody>
          <a:bodyPr wrap="square" rtlCol="0">
            <a:spAutoFit/>
          </a:bodyPr>
          <a:lstStyle/>
          <a:p>
            <a:pPr algn="ctr"/>
            <a:r>
              <a:rPr lang="en-US" altLang="zh-CN" sz="2133" dirty="0">
                <a:latin typeface="Arial" panose="020B0604020202020204" pitchFamily="34" charset="0"/>
                <a:ea typeface="时尚中黑简体" panose="01010104010101010101" pitchFamily="2" charset="-122"/>
                <a:cs typeface="Arial" panose="020B0604020202020204" pitchFamily="34" charset="0"/>
              </a:rPr>
              <a:t>Main Functions</a:t>
            </a:r>
            <a:endParaRPr lang="zh-CN" altLang="en-US" sz="2133" dirty="0">
              <a:latin typeface="Arial" panose="020B0604020202020204" pitchFamily="34" charset="0"/>
              <a:ea typeface="时尚中黑简体" panose="01010104010101010101" pitchFamily="2" charset="-122"/>
              <a:cs typeface="Arial" panose="020B0604020202020204" pitchFamily="34" charset="0"/>
            </a:endParaRPr>
          </a:p>
        </p:txBody>
      </p:sp>
      <p:grpSp>
        <p:nvGrpSpPr>
          <p:cNvPr id="70" name="组合 69"/>
          <p:cNvGrpSpPr/>
          <p:nvPr/>
        </p:nvGrpSpPr>
        <p:grpSpPr>
          <a:xfrm>
            <a:off x="777423" y="1957361"/>
            <a:ext cx="888683" cy="888683"/>
            <a:chOff x="4307628" y="2543175"/>
            <a:chExt cx="1184910" cy="1184910"/>
          </a:xfrm>
        </p:grpSpPr>
        <p:sp>
          <p:nvSpPr>
            <p:cNvPr id="72" name="圆角矩形 13"/>
            <p:cNvSpPr/>
            <p:nvPr/>
          </p:nvSpPr>
          <p:spPr>
            <a:xfrm>
              <a:off x="4307628" y="2543175"/>
              <a:ext cx="1184910" cy="1184910"/>
            </a:xfrm>
            <a:prstGeom prst="roundRect">
              <a:avLst>
                <a:gd name="adj" fmla="val 7514"/>
              </a:avLst>
            </a:prstGeom>
            <a:gradFill flip="none" rotWithShape="1">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3" name="椭圆 72"/>
            <p:cNvSpPr/>
            <p:nvPr/>
          </p:nvSpPr>
          <p:spPr>
            <a:xfrm>
              <a:off x="4460183" y="2695730"/>
              <a:ext cx="879800" cy="879800"/>
            </a:xfrm>
            <a:prstGeom prst="ellipse">
              <a:avLst/>
            </a:prstGeom>
            <a:solidFill>
              <a:schemeClr val="accent3">
                <a:lumMod val="40000"/>
                <a:lumOff val="60000"/>
              </a:schemeClr>
            </a:solidFill>
            <a:ln w="15875">
              <a:gradFill flip="none" rotWithShape="1">
                <a:gsLst>
                  <a:gs pos="0">
                    <a:schemeClr val="bg1">
                      <a:lumMod val="65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8" name="组合 17"/>
          <p:cNvGrpSpPr/>
          <p:nvPr/>
        </p:nvGrpSpPr>
        <p:grpSpPr>
          <a:xfrm>
            <a:off x="5328087" y="1957361"/>
            <a:ext cx="888683" cy="888683"/>
            <a:chOff x="1915795" y="2543175"/>
            <a:chExt cx="1184910" cy="1184910"/>
          </a:xfrm>
        </p:grpSpPr>
        <p:sp>
          <p:nvSpPr>
            <p:cNvPr id="19" name="圆角矩形 8"/>
            <p:cNvSpPr/>
            <p:nvPr/>
          </p:nvSpPr>
          <p:spPr>
            <a:xfrm>
              <a:off x="1915795" y="2543175"/>
              <a:ext cx="1184910" cy="1184910"/>
            </a:xfrm>
            <a:prstGeom prst="roundRect">
              <a:avLst>
                <a:gd name="adj" fmla="val 7514"/>
              </a:avLst>
            </a:prstGeom>
            <a:gradFill flip="none" rotWithShape="1">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0" name="椭圆 19"/>
            <p:cNvSpPr/>
            <p:nvPr/>
          </p:nvSpPr>
          <p:spPr>
            <a:xfrm>
              <a:off x="2068350" y="2695730"/>
              <a:ext cx="879800" cy="879800"/>
            </a:xfrm>
            <a:prstGeom prst="ellipse">
              <a:avLst/>
            </a:prstGeom>
            <a:solidFill>
              <a:schemeClr val="accent5">
                <a:lumMod val="75000"/>
              </a:schemeClr>
            </a:solidFill>
            <a:ln w="15875">
              <a:gradFill flip="none" rotWithShape="1">
                <a:gsLst>
                  <a:gs pos="0">
                    <a:schemeClr val="bg1">
                      <a:lumMod val="65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4" name="文本框 23"/>
          <p:cNvSpPr txBox="1"/>
          <p:nvPr/>
        </p:nvSpPr>
        <p:spPr>
          <a:xfrm>
            <a:off x="5042161" y="1343611"/>
            <a:ext cx="1285057" cy="553998"/>
          </a:xfrm>
          <a:prstGeom prst="rect">
            <a:avLst/>
          </a:prstGeom>
          <a:noFill/>
        </p:spPr>
        <p:txBody>
          <a:bodyPr wrap="square" rtlCol="0">
            <a:spAutoFit/>
          </a:bodyPr>
          <a:lstStyle/>
          <a:p>
            <a:pPr algn="ctr"/>
            <a:r>
              <a:rPr lang="en-US" altLang="zh-CN" sz="3000" dirty="0" smtClean="0">
                <a:solidFill>
                  <a:schemeClr val="bg1">
                    <a:lumMod val="75000"/>
                  </a:schemeClr>
                </a:solidFill>
                <a:latin typeface="Impact" panose="020B0806030902050204" pitchFamily="34" charset="0"/>
              </a:rPr>
              <a:t>03</a:t>
            </a:r>
            <a:endParaRPr lang="zh-CN" altLang="en-US" sz="3000" dirty="0">
              <a:solidFill>
                <a:schemeClr val="bg1">
                  <a:lumMod val="75000"/>
                </a:schemeClr>
              </a:solidFill>
              <a:latin typeface="Impact" panose="020B0806030902050204" pitchFamily="34" charset="0"/>
            </a:endParaRPr>
          </a:p>
        </p:txBody>
      </p:sp>
      <p:sp>
        <p:nvSpPr>
          <p:cNvPr id="27" name="文本框 26"/>
          <p:cNvSpPr txBox="1"/>
          <p:nvPr/>
        </p:nvSpPr>
        <p:spPr>
          <a:xfrm>
            <a:off x="5005581" y="3087717"/>
            <a:ext cx="1682292" cy="420564"/>
          </a:xfrm>
          <a:prstGeom prst="rect">
            <a:avLst/>
          </a:prstGeom>
          <a:noFill/>
        </p:spPr>
        <p:txBody>
          <a:bodyPr wrap="square" rtlCol="0">
            <a:spAutoFit/>
          </a:bodyPr>
          <a:lstStyle/>
          <a:p>
            <a:pPr algn="ctr"/>
            <a:r>
              <a:rPr lang="en-US" altLang="zh-CN" sz="2133" dirty="0">
                <a:latin typeface="Arial" panose="020B0604020202020204" pitchFamily="34" charset="0"/>
                <a:ea typeface="时尚中黑简体" panose="01010104010101010101" pitchFamily="2" charset="-122"/>
                <a:cs typeface="Arial" panose="020B0604020202020204" pitchFamily="34" charset="0"/>
              </a:rPr>
              <a:t>Principle</a:t>
            </a:r>
            <a:endParaRPr lang="zh-CN" altLang="en-US" sz="2133" dirty="0">
              <a:latin typeface="Arial" panose="020B0604020202020204" pitchFamily="34" charset="0"/>
              <a:ea typeface="时尚中黑简体" panose="01010104010101010101" pitchFamily="2" charset="-122"/>
              <a:cs typeface="Arial" panose="020B0604020202020204" pitchFamily="34" charset="0"/>
            </a:endParaRPr>
          </a:p>
        </p:txBody>
      </p:sp>
      <p:grpSp>
        <p:nvGrpSpPr>
          <p:cNvPr id="21" name="组合 20"/>
          <p:cNvGrpSpPr/>
          <p:nvPr/>
        </p:nvGrpSpPr>
        <p:grpSpPr>
          <a:xfrm>
            <a:off x="7471811" y="1957361"/>
            <a:ext cx="888683" cy="888683"/>
            <a:chOff x="1915795" y="2543175"/>
            <a:chExt cx="1184910" cy="1184910"/>
          </a:xfrm>
        </p:grpSpPr>
        <p:sp>
          <p:nvSpPr>
            <p:cNvPr id="22" name="圆角矩形 8"/>
            <p:cNvSpPr/>
            <p:nvPr/>
          </p:nvSpPr>
          <p:spPr>
            <a:xfrm>
              <a:off x="1915795" y="2543175"/>
              <a:ext cx="1184910" cy="1184910"/>
            </a:xfrm>
            <a:prstGeom prst="roundRect">
              <a:avLst>
                <a:gd name="adj" fmla="val 7514"/>
              </a:avLst>
            </a:prstGeom>
            <a:gradFill flip="none" rotWithShape="1">
              <a:gsLst>
                <a:gs pos="0">
                  <a:schemeClr val="bg1">
                    <a:lumMod val="85000"/>
                  </a:schemeClr>
                </a:gs>
                <a:gs pos="100000">
                  <a:schemeClr val="bg1">
                    <a:lumMod val="95000"/>
                  </a:schemeClr>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3" name="椭圆 22"/>
            <p:cNvSpPr/>
            <p:nvPr/>
          </p:nvSpPr>
          <p:spPr>
            <a:xfrm>
              <a:off x="2068350" y="2695730"/>
              <a:ext cx="879800" cy="879800"/>
            </a:xfrm>
            <a:prstGeom prst="ellipse">
              <a:avLst/>
            </a:prstGeom>
            <a:solidFill>
              <a:schemeClr val="accent4">
                <a:lumMod val="75000"/>
              </a:schemeClr>
            </a:solidFill>
            <a:ln w="15875">
              <a:gradFill flip="none" rotWithShape="1">
                <a:gsLst>
                  <a:gs pos="0">
                    <a:schemeClr val="bg1">
                      <a:lumMod val="65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5" name="文本框 24"/>
          <p:cNvSpPr txBox="1"/>
          <p:nvPr/>
        </p:nvSpPr>
        <p:spPr>
          <a:xfrm>
            <a:off x="7273623" y="1343611"/>
            <a:ext cx="1285057" cy="553998"/>
          </a:xfrm>
          <a:prstGeom prst="rect">
            <a:avLst/>
          </a:prstGeom>
          <a:noFill/>
        </p:spPr>
        <p:txBody>
          <a:bodyPr wrap="square" rtlCol="0">
            <a:spAutoFit/>
          </a:bodyPr>
          <a:lstStyle/>
          <a:p>
            <a:pPr algn="ctr"/>
            <a:r>
              <a:rPr lang="en-US" altLang="zh-CN" sz="3000" dirty="0" smtClean="0">
                <a:solidFill>
                  <a:schemeClr val="bg1">
                    <a:lumMod val="75000"/>
                  </a:schemeClr>
                </a:solidFill>
                <a:latin typeface="Impact" panose="020B0806030902050204" pitchFamily="34" charset="0"/>
              </a:rPr>
              <a:t>04</a:t>
            </a:r>
            <a:endParaRPr lang="zh-CN" altLang="en-US" sz="3000" dirty="0">
              <a:solidFill>
                <a:schemeClr val="bg1">
                  <a:lumMod val="75000"/>
                </a:schemeClr>
              </a:solidFill>
              <a:latin typeface="Impact" panose="020B0806030902050204" pitchFamily="34" charset="0"/>
            </a:endParaRPr>
          </a:p>
        </p:txBody>
      </p:sp>
      <p:sp>
        <p:nvSpPr>
          <p:cNvPr id="26" name="文本框 25"/>
          <p:cNvSpPr txBox="1"/>
          <p:nvPr/>
        </p:nvSpPr>
        <p:spPr>
          <a:xfrm>
            <a:off x="7097405" y="3087717"/>
            <a:ext cx="1682292" cy="420564"/>
          </a:xfrm>
          <a:prstGeom prst="rect">
            <a:avLst/>
          </a:prstGeom>
          <a:noFill/>
        </p:spPr>
        <p:txBody>
          <a:bodyPr wrap="square" rtlCol="0">
            <a:spAutoFit/>
          </a:bodyPr>
          <a:lstStyle/>
          <a:p>
            <a:pPr algn="ctr"/>
            <a:r>
              <a:rPr lang="en-US" altLang="zh-CN" sz="2133" dirty="0" smtClean="0">
                <a:latin typeface="Arial" panose="020B0604020202020204" pitchFamily="34" charset="0"/>
                <a:ea typeface="时尚中黑简体" panose="01010104010101010101" pitchFamily="2" charset="-122"/>
                <a:cs typeface="Arial" panose="020B0604020202020204" pitchFamily="34" charset="0"/>
              </a:rPr>
              <a:t>Note</a:t>
            </a:r>
            <a:endParaRPr lang="zh-CN" altLang="en-US" sz="2133" dirty="0">
              <a:latin typeface="Arial" panose="020B0604020202020204" pitchFamily="34" charset="0"/>
              <a:ea typeface="时尚中黑简体" panose="01010104010101010101" pitchFamily="2" charset="-122"/>
              <a:cs typeface="Arial" panose="020B0604020202020204" pitchFamily="34" charset="0"/>
            </a:endParaRPr>
          </a:p>
        </p:txBody>
      </p:sp>
    </p:spTree>
    <p:extLst>
      <p:ext uri="{BB962C8B-B14F-4D97-AF65-F5344CB8AC3E}">
        <p14:creationId xmlns:p14="http://schemas.microsoft.com/office/powerpoint/2010/main" val="34000949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childTnLst>
                                </p:cTn>
                              </p:par>
                              <p:par>
                                <p:cTn id="10" presetID="1" presetClass="entr" presetSubtype="0" fill="hold" grpId="0" nodeType="withEffect">
                                  <p:stCondLst>
                                    <p:cond delay="300"/>
                                  </p:stCondLst>
                                  <p:childTnLst>
                                    <p:set>
                                      <p:cBhvr>
                                        <p:cTn id="11" dur="1" fill="hold">
                                          <p:stCondLst>
                                            <p:cond delay="0"/>
                                          </p:stCondLst>
                                        </p:cTn>
                                        <p:tgtEl>
                                          <p:spTgt spid="51"/>
                                        </p:tgtEl>
                                        <p:attrNameLst>
                                          <p:attrName>style.visibility</p:attrName>
                                        </p:attrNameLst>
                                      </p:cBhvr>
                                      <p:to>
                                        <p:strVal val="visible"/>
                                      </p:to>
                                    </p:set>
                                  </p:childTnLst>
                                </p:cTn>
                              </p:par>
                              <p:par>
                                <p:cTn id="12" presetID="1" presetClass="entr" presetSubtype="0" fill="hold" grpId="0" nodeType="withEffect">
                                  <p:stCondLst>
                                    <p:cond delay="300"/>
                                  </p:stCondLst>
                                  <p:childTnLst>
                                    <p:set>
                                      <p:cBhvr>
                                        <p:cTn id="13" dur="1" fill="hold">
                                          <p:stCondLst>
                                            <p:cond delay="0"/>
                                          </p:stCondLst>
                                        </p:cTn>
                                        <p:tgtEl>
                                          <p:spTgt spid="24"/>
                                        </p:tgtEl>
                                        <p:attrNameLst>
                                          <p:attrName>style.visibility</p:attrName>
                                        </p:attrNameLst>
                                      </p:cBhvr>
                                      <p:to>
                                        <p:strVal val="visible"/>
                                      </p:to>
                                    </p:set>
                                  </p:childTnLst>
                                </p:cTn>
                              </p:par>
                              <p:par>
                                <p:cTn id="14" presetID="1" presetClass="entr" presetSubtype="0" fill="hold" grpId="0" nodeType="withEffect">
                                  <p:stCondLst>
                                    <p:cond delay="300"/>
                                  </p:stCondLst>
                                  <p:childTnLst>
                                    <p:set>
                                      <p:cBhvr>
                                        <p:cTn id="15"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p:bldP spid="51"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9" name="矩形 8"/>
          <p:cNvSpPr/>
          <p:nvPr/>
        </p:nvSpPr>
        <p:spPr>
          <a:xfrm>
            <a:off x="711542" y="557490"/>
            <a:ext cx="7234280" cy="2169825"/>
          </a:xfrm>
          <a:prstGeom prst="rect">
            <a:avLst/>
          </a:prstGeom>
        </p:spPr>
        <p:txBody>
          <a:bodyPr wrap="square">
            <a:spAutoFit/>
          </a:bodyPr>
          <a:lstStyle/>
          <a:p>
            <a:pPr>
              <a:lnSpc>
                <a:spcPct val="150000"/>
              </a:lnSpc>
            </a:pPr>
            <a:r>
              <a:rPr lang="en-US" altLang="zh-CN" sz="1600" dirty="0" smtClean="0">
                <a:latin typeface="Arial" panose="020B0604020202020204" pitchFamily="34" charset="0"/>
                <a:cs typeface="Arial" panose="020B0604020202020204" pitchFamily="34" charset="0"/>
              </a:rPr>
              <a:t>Electric Consumption Allocation</a:t>
            </a:r>
          </a:p>
          <a:p>
            <a:pPr>
              <a:lnSpc>
                <a:spcPct val="150000"/>
              </a:lnSpc>
            </a:pPr>
            <a:r>
              <a:rPr lang="en-US" altLang="zh-CN" sz="1600" dirty="0" smtClean="0">
                <a:latin typeface="Arial" panose="020B0604020202020204" pitchFamily="34" charset="0"/>
                <a:cs typeface="Arial" panose="020B0604020202020204" pitchFamily="34" charset="0"/>
              </a:rPr>
              <a:t>    Post Payment: </a:t>
            </a:r>
          </a:p>
          <a:p>
            <a:pPr>
              <a:lnSpc>
                <a:spcPct val="150000"/>
              </a:lnSpc>
            </a:pPr>
            <a:r>
              <a:rPr lang="en-US" altLang="zh-CN" sz="1400" dirty="0" smtClean="0">
                <a:latin typeface="Arial" panose="020B0604020202020204" pitchFamily="34" charset="0"/>
                <a:cs typeface="Arial" panose="020B0604020202020204" pitchFamily="34" charset="0"/>
              </a:rPr>
              <a:t>    </a:t>
            </a:r>
            <a:r>
              <a:rPr lang="en-US" altLang="zh-CN" sz="1400" dirty="0" smtClean="0">
                <a:solidFill>
                  <a:schemeClr val="accent5">
                    <a:lumMod val="50000"/>
                  </a:schemeClr>
                </a:solidFill>
                <a:latin typeface="Arial" panose="020B0604020202020204" pitchFamily="34" charset="0"/>
                <a:cs typeface="Arial" panose="020B0604020202020204" pitchFamily="34" charset="0"/>
              </a:rPr>
              <a:t>Using AC → Usage report → Charging the tenants</a:t>
            </a:r>
          </a:p>
          <a:p>
            <a:pPr>
              <a:lnSpc>
                <a:spcPct val="150000"/>
              </a:lnSpc>
            </a:pPr>
            <a:r>
              <a:rPr lang="en-US" altLang="zh-CN" sz="1600" dirty="0" smtClean="0">
                <a:latin typeface="Arial" panose="020B0604020202020204" pitchFamily="34" charset="0"/>
                <a:cs typeface="Arial" panose="020B0604020202020204" pitchFamily="34" charset="0"/>
              </a:rPr>
              <a:t>    Pre Payment: </a:t>
            </a:r>
          </a:p>
          <a:p>
            <a:pPr>
              <a:lnSpc>
                <a:spcPct val="150000"/>
              </a:lnSpc>
            </a:pPr>
            <a:r>
              <a:rPr lang="en-US" altLang="zh-CN" sz="1400" dirty="0" smtClean="0">
                <a:latin typeface="Arial" panose="020B0604020202020204" pitchFamily="34" charset="0"/>
                <a:cs typeface="Arial" panose="020B0604020202020204" pitchFamily="34" charset="0"/>
              </a:rPr>
              <a:t>    </a:t>
            </a:r>
            <a:r>
              <a:rPr lang="en-US" altLang="zh-CN" sz="1400" dirty="0" smtClean="0">
                <a:solidFill>
                  <a:schemeClr val="accent5">
                    <a:lumMod val="50000"/>
                  </a:schemeClr>
                </a:solidFill>
                <a:latin typeface="Arial" panose="020B0604020202020204" pitchFamily="34" charset="0"/>
                <a:cs typeface="Arial" panose="020B0604020202020204" pitchFamily="34" charset="0"/>
              </a:rPr>
              <a:t>Recharge → Using AC → A reminder when the balance is insufficient </a:t>
            </a:r>
            <a:r>
              <a:rPr lang="en-US" altLang="zh-CN" sz="1400" dirty="0">
                <a:solidFill>
                  <a:schemeClr val="accent5">
                    <a:lumMod val="50000"/>
                  </a:schemeClr>
                </a:solidFill>
                <a:latin typeface="Arial" panose="020B0604020202020204" pitchFamily="34" charset="0"/>
                <a:cs typeface="Arial" panose="020B0604020202020204" pitchFamily="34" charset="0"/>
              </a:rPr>
              <a:t>→ </a:t>
            </a:r>
            <a:r>
              <a:rPr lang="en-US" altLang="zh-CN" sz="1400" dirty="0" smtClean="0">
                <a:solidFill>
                  <a:schemeClr val="accent5">
                    <a:lumMod val="50000"/>
                  </a:schemeClr>
                </a:solidFill>
                <a:latin typeface="Arial" panose="020B0604020202020204" pitchFamily="34" charset="0"/>
                <a:cs typeface="Arial" panose="020B0604020202020204" pitchFamily="34" charset="0"/>
              </a:rPr>
              <a:t>◌ Can choose to switch off and lock </a:t>
            </a:r>
            <a:r>
              <a:rPr lang="en-US" altLang="zh-CN" sz="1400" dirty="0">
                <a:solidFill>
                  <a:schemeClr val="accent5">
                    <a:lumMod val="50000"/>
                  </a:schemeClr>
                </a:solidFill>
                <a:latin typeface="Arial" panose="020B0604020202020204" pitchFamily="34" charset="0"/>
                <a:cs typeface="Arial" panose="020B0604020202020204" pitchFamily="34" charset="0"/>
              </a:rPr>
              <a:t>AC </a:t>
            </a:r>
            <a:r>
              <a:rPr lang="en-US" altLang="zh-CN" sz="1400" dirty="0" smtClean="0">
                <a:solidFill>
                  <a:schemeClr val="accent5">
                    <a:lumMod val="50000"/>
                  </a:schemeClr>
                </a:solidFill>
                <a:latin typeface="Arial" panose="020B0604020202020204" pitchFamily="34" charset="0"/>
                <a:cs typeface="Arial" panose="020B0604020202020204" pitchFamily="34" charset="0"/>
              </a:rPr>
              <a:t>when in </a:t>
            </a:r>
            <a:r>
              <a:rPr lang="en-US" altLang="zh-CN" sz="1400" dirty="0">
                <a:solidFill>
                  <a:schemeClr val="accent5">
                    <a:lumMod val="50000"/>
                  </a:schemeClr>
                </a:solidFill>
                <a:latin typeface="Arial" panose="020B0604020202020204" pitchFamily="34" charset="0"/>
                <a:cs typeface="Arial" panose="020B0604020202020204" pitchFamily="34" charset="0"/>
              </a:rPr>
              <a:t>arrears</a:t>
            </a:r>
            <a:endParaRPr lang="zh-CN" altLang="en-US" sz="1400" dirty="0">
              <a:solidFill>
                <a:schemeClr val="accent5">
                  <a:lumMod val="50000"/>
                </a:schemeClr>
              </a:solidFill>
              <a:latin typeface="Arial" panose="020B0604020202020204" pitchFamily="34" charset="0"/>
              <a:cs typeface="Arial" panose="020B0604020202020204" pitchFamily="34" charset="0"/>
            </a:endParaRPr>
          </a:p>
        </p:txBody>
      </p:sp>
      <p:sp>
        <p:nvSpPr>
          <p:cNvPr id="2" name="矩形 1"/>
          <p:cNvSpPr/>
          <p:nvPr/>
        </p:nvSpPr>
        <p:spPr>
          <a:xfrm>
            <a:off x="788983" y="4383861"/>
            <a:ext cx="7621920" cy="584775"/>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The prices of max. 5 time periods </a:t>
            </a:r>
            <a:r>
              <a:rPr lang="en-US" altLang="zh-CN" sz="1600" dirty="0">
                <a:latin typeface="Arial" panose="020B0604020202020204" pitchFamily="34" charset="0"/>
                <a:cs typeface="Arial" panose="020B0604020202020204" pitchFamily="34" charset="0"/>
              </a:rPr>
              <a:t>can be </a:t>
            </a:r>
            <a:r>
              <a:rPr lang="en-US" altLang="zh-CN" sz="1600" dirty="0" smtClean="0">
                <a:latin typeface="Arial" panose="020B0604020202020204" pitchFamily="34" charset="0"/>
                <a:cs typeface="Arial" panose="020B0604020202020204" pitchFamily="34" charset="0"/>
              </a:rPr>
              <a:t>set. Time period starts </a:t>
            </a:r>
            <a:r>
              <a:rPr lang="en-US" altLang="zh-CN" sz="1600" dirty="0">
                <a:latin typeface="Arial" panose="020B0604020202020204" pitchFamily="34" charset="0"/>
                <a:cs typeface="Arial" panose="020B0604020202020204" pitchFamily="34" charset="0"/>
              </a:rPr>
              <a:t>from 00:00 </a:t>
            </a:r>
            <a:r>
              <a:rPr lang="en-US" altLang="zh-CN" sz="1600" dirty="0" smtClean="0">
                <a:latin typeface="Arial" panose="020B0604020202020204" pitchFamily="34" charset="0"/>
                <a:cs typeface="Arial" panose="020B0604020202020204" pitchFamily="34" charset="0"/>
              </a:rPr>
              <a:t>and </a:t>
            </a:r>
            <a:r>
              <a:rPr lang="en-US" altLang="zh-CN" sz="1600" dirty="0">
                <a:latin typeface="Arial" panose="020B0604020202020204" pitchFamily="34" charset="0"/>
                <a:cs typeface="Arial" panose="020B0604020202020204" pitchFamily="34" charset="0"/>
              </a:rPr>
              <a:t>the </a:t>
            </a:r>
            <a:r>
              <a:rPr lang="en-US" altLang="zh-CN" sz="1600" dirty="0" smtClean="0">
                <a:latin typeface="Arial" panose="020B0604020202020204" pitchFamily="34" charset="0"/>
                <a:cs typeface="Arial" panose="020B0604020202020204" pitchFamily="34" charset="0"/>
              </a:rPr>
              <a:t>last one </a:t>
            </a:r>
            <a:r>
              <a:rPr lang="en-US" altLang="zh-CN" sz="1600" dirty="0">
                <a:latin typeface="Arial" panose="020B0604020202020204" pitchFamily="34" charset="0"/>
                <a:cs typeface="Arial" panose="020B0604020202020204" pitchFamily="34" charset="0"/>
              </a:rPr>
              <a:t>is until 24:00 by default.</a:t>
            </a:r>
            <a:endParaRPr lang="zh-CN" altLang="en-US" sz="1600" dirty="0">
              <a:latin typeface="Arial" panose="020B0604020202020204" pitchFamily="34" charset="0"/>
              <a:cs typeface="Arial" panose="020B0604020202020204" pitchFamily="34" charset="0"/>
            </a:endParaRPr>
          </a:p>
        </p:txBody>
      </p:sp>
      <p:pic>
        <p:nvPicPr>
          <p:cNvPr id="3" name="图片 2"/>
          <p:cNvPicPr>
            <a:picLocks noChangeAspect="1"/>
          </p:cNvPicPr>
          <p:nvPr/>
        </p:nvPicPr>
        <p:blipFill>
          <a:blip r:embed="rId3"/>
          <a:stretch>
            <a:fillRect/>
          </a:stretch>
        </p:blipFill>
        <p:spPr>
          <a:xfrm>
            <a:off x="1450673" y="2806142"/>
            <a:ext cx="5507257" cy="1351143"/>
          </a:xfrm>
          <a:prstGeom prst="rect">
            <a:avLst/>
          </a:prstGeom>
          <a:ln>
            <a:solidFill>
              <a:schemeClr val="tx1">
                <a:lumMod val="50000"/>
                <a:lumOff val="50000"/>
              </a:schemeClr>
            </a:solidFill>
          </a:ln>
        </p:spPr>
      </p:pic>
    </p:spTree>
    <p:extLst>
      <p:ext uri="{BB962C8B-B14F-4D97-AF65-F5344CB8AC3E}">
        <p14:creationId xmlns:p14="http://schemas.microsoft.com/office/powerpoint/2010/main" val="30671512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pic>
        <p:nvPicPr>
          <p:cNvPr id="3" name="图片 2"/>
          <p:cNvPicPr>
            <a:picLocks/>
          </p:cNvPicPr>
          <p:nvPr/>
        </p:nvPicPr>
        <p:blipFill>
          <a:blip r:embed="rId3"/>
          <a:stretch>
            <a:fillRect/>
          </a:stretch>
        </p:blipFill>
        <p:spPr>
          <a:xfrm>
            <a:off x="552440" y="1071657"/>
            <a:ext cx="7960939" cy="3725064"/>
          </a:xfrm>
          <a:prstGeom prst="rect">
            <a:avLst/>
          </a:prstGeom>
          <a:ln>
            <a:solidFill>
              <a:schemeClr val="tx1">
                <a:lumMod val="50000"/>
                <a:lumOff val="50000"/>
              </a:schemeClr>
            </a:solidFill>
          </a:ln>
        </p:spPr>
      </p:pic>
      <p:sp>
        <p:nvSpPr>
          <p:cNvPr id="4" name="矩形 3"/>
          <p:cNvSpPr/>
          <p:nvPr/>
        </p:nvSpPr>
        <p:spPr>
          <a:xfrm>
            <a:off x="394784" y="710025"/>
            <a:ext cx="4822154"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Electric Consumption Allocation (Post Payment)</a:t>
            </a:r>
            <a:endParaRPr lang="zh-CN" altLang="en-US" sz="1600" dirty="0">
              <a:latin typeface="Arial" panose="020B0604020202020204" pitchFamily="34" charset="0"/>
              <a:cs typeface="Arial" panose="020B0604020202020204" pitchFamily="34" charset="0"/>
            </a:endParaRPr>
          </a:p>
        </p:txBody>
      </p:sp>
      <p:sp>
        <p:nvSpPr>
          <p:cNvPr id="2" name="文本框 1"/>
          <p:cNvSpPr txBox="1"/>
          <p:nvPr/>
        </p:nvSpPr>
        <p:spPr>
          <a:xfrm>
            <a:off x="552440" y="4819799"/>
            <a:ext cx="3541354"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The result can be exported to excel or pdf format.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7550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7" name="矩形 6"/>
          <p:cNvSpPr/>
          <p:nvPr/>
        </p:nvSpPr>
        <p:spPr>
          <a:xfrm>
            <a:off x="638236" y="719220"/>
            <a:ext cx="4761453"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Electric Consumption Allocation (Pre Payment)</a:t>
            </a:r>
            <a:endParaRPr lang="zh-CN" altLang="en-US" sz="1600" dirty="0">
              <a:latin typeface="Arial" panose="020B0604020202020204" pitchFamily="34" charset="0"/>
              <a:cs typeface="Arial" panose="020B0604020202020204" pitchFamily="34" charset="0"/>
            </a:endParaRPr>
          </a:p>
        </p:txBody>
      </p:sp>
      <p:pic>
        <p:nvPicPr>
          <p:cNvPr id="8" name="图片 7"/>
          <p:cNvPicPr/>
          <p:nvPr/>
        </p:nvPicPr>
        <p:blipFill>
          <a:blip r:embed="rId3"/>
          <a:stretch>
            <a:fillRect/>
          </a:stretch>
        </p:blipFill>
        <p:spPr>
          <a:xfrm>
            <a:off x="933734" y="984605"/>
            <a:ext cx="7320857" cy="3908364"/>
          </a:xfrm>
          <a:prstGeom prst="rect">
            <a:avLst/>
          </a:prstGeom>
          <a:ln>
            <a:solidFill>
              <a:schemeClr val="tx1">
                <a:lumMod val="50000"/>
                <a:lumOff val="50000"/>
              </a:schemeClr>
            </a:solidFill>
          </a:ln>
        </p:spPr>
      </p:pic>
      <p:sp>
        <p:nvSpPr>
          <p:cNvPr id="11" name="文本框 10"/>
          <p:cNvSpPr txBox="1"/>
          <p:nvPr/>
        </p:nvSpPr>
        <p:spPr>
          <a:xfrm>
            <a:off x="552440" y="4819799"/>
            <a:ext cx="3541354"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The result can be exported to excel or pdf format.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0939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pic>
        <p:nvPicPr>
          <p:cNvPr id="3" name="图片 2"/>
          <p:cNvPicPr/>
          <p:nvPr/>
        </p:nvPicPr>
        <p:blipFill>
          <a:blip r:embed="rId3"/>
          <a:stretch>
            <a:fillRect/>
          </a:stretch>
        </p:blipFill>
        <p:spPr>
          <a:xfrm>
            <a:off x="394784" y="1144817"/>
            <a:ext cx="8220952" cy="3489524"/>
          </a:xfrm>
          <a:prstGeom prst="rect">
            <a:avLst/>
          </a:prstGeom>
        </p:spPr>
      </p:pic>
      <p:sp>
        <p:nvSpPr>
          <p:cNvPr id="4" name="矩形 3"/>
          <p:cNvSpPr/>
          <p:nvPr/>
        </p:nvSpPr>
        <p:spPr>
          <a:xfrm>
            <a:off x="638236" y="719220"/>
            <a:ext cx="4761453"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AC Running Data</a:t>
            </a:r>
            <a:endParaRPr lang="zh-CN" altLang="en-US" sz="1600" dirty="0">
              <a:latin typeface="Arial" panose="020B0604020202020204" pitchFamily="34" charset="0"/>
              <a:cs typeface="Arial" panose="020B0604020202020204" pitchFamily="34" charset="0"/>
            </a:endParaRPr>
          </a:p>
        </p:txBody>
      </p:sp>
      <p:sp>
        <p:nvSpPr>
          <p:cNvPr id="5" name="文本框 4"/>
          <p:cNvSpPr txBox="1"/>
          <p:nvPr/>
        </p:nvSpPr>
        <p:spPr>
          <a:xfrm>
            <a:off x="552440" y="4819799"/>
            <a:ext cx="3105337"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The result can be exported to excel format.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61377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矩形 2"/>
          <p:cNvSpPr/>
          <p:nvPr/>
        </p:nvSpPr>
        <p:spPr>
          <a:xfrm>
            <a:off x="638236" y="719220"/>
            <a:ext cx="4761453"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AC Running Data (excel content example)</a:t>
            </a:r>
            <a:endParaRPr lang="zh-CN" altLang="en-US" sz="1600" dirty="0">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3"/>
          <a:stretch>
            <a:fillRect/>
          </a:stretch>
        </p:blipFill>
        <p:spPr>
          <a:xfrm>
            <a:off x="1995844" y="1057773"/>
            <a:ext cx="4689521" cy="4026605"/>
          </a:xfrm>
          <a:prstGeom prst="rect">
            <a:avLst/>
          </a:prstGeom>
        </p:spPr>
      </p:pic>
    </p:spTree>
    <p:extLst>
      <p:ext uri="{BB962C8B-B14F-4D97-AF65-F5344CB8AC3E}">
        <p14:creationId xmlns:p14="http://schemas.microsoft.com/office/powerpoint/2010/main" val="4637626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pic>
        <p:nvPicPr>
          <p:cNvPr id="3" name="图片 2"/>
          <p:cNvPicPr/>
          <p:nvPr/>
        </p:nvPicPr>
        <p:blipFill>
          <a:blip r:embed="rId3"/>
          <a:stretch>
            <a:fillRect/>
          </a:stretch>
        </p:blipFill>
        <p:spPr>
          <a:xfrm>
            <a:off x="394784" y="1090047"/>
            <a:ext cx="8409333" cy="3754088"/>
          </a:xfrm>
          <a:prstGeom prst="rect">
            <a:avLst/>
          </a:prstGeom>
        </p:spPr>
      </p:pic>
      <p:sp>
        <p:nvSpPr>
          <p:cNvPr id="4" name="矩形 3"/>
          <p:cNvSpPr/>
          <p:nvPr/>
        </p:nvSpPr>
        <p:spPr>
          <a:xfrm>
            <a:off x="638236" y="719220"/>
            <a:ext cx="4761453" cy="338554"/>
          </a:xfrm>
          <a:prstGeom prst="rect">
            <a:avLst/>
          </a:prstGeom>
        </p:spPr>
        <p:txBody>
          <a:bodyPr wrap="square">
            <a:spAutoFit/>
          </a:bodyPr>
          <a:lstStyle/>
          <a:p>
            <a:r>
              <a:rPr lang="en-US" altLang="zh-CN" sz="1600" dirty="0">
                <a:latin typeface="Arial" panose="020B0604020202020204" pitchFamily="34" charset="0"/>
                <a:cs typeface="Arial" panose="020B0604020202020204" pitchFamily="34" charset="0"/>
              </a:rPr>
              <a:t>Running Statistics</a:t>
            </a:r>
            <a:endParaRPr lang="zh-CN" altLang="en-US" sz="1600" dirty="0">
              <a:latin typeface="Arial" panose="020B0604020202020204" pitchFamily="34" charset="0"/>
              <a:cs typeface="Arial" panose="020B0604020202020204" pitchFamily="34" charset="0"/>
            </a:endParaRPr>
          </a:p>
        </p:txBody>
      </p:sp>
      <p:sp>
        <p:nvSpPr>
          <p:cNvPr id="5" name="文本框 4"/>
          <p:cNvSpPr txBox="1"/>
          <p:nvPr/>
        </p:nvSpPr>
        <p:spPr>
          <a:xfrm>
            <a:off x="552440" y="4819799"/>
            <a:ext cx="3105337"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The result can be exported to excel format.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65617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矩形 2"/>
          <p:cNvSpPr/>
          <p:nvPr/>
        </p:nvSpPr>
        <p:spPr>
          <a:xfrm>
            <a:off x="638236" y="719220"/>
            <a:ext cx="4761453"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Alarm record</a:t>
            </a:r>
            <a:endParaRPr lang="zh-CN" altLang="en-US" sz="1600" dirty="0">
              <a:latin typeface="Arial" panose="020B0604020202020204" pitchFamily="34" charset="0"/>
              <a:cs typeface="Arial" panose="020B0604020202020204" pitchFamily="34" charset="0"/>
            </a:endParaRPr>
          </a:p>
        </p:txBody>
      </p:sp>
      <p:pic>
        <p:nvPicPr>
          <p:cNvPr id="4" name="图片 3"/>
          <p:cNvPicPr/>
          <p:nvPr/>
        </p:nvPicPr>
        <p:blipFill>
          <a:blip r:embed="rId3"/>
          <a:stretch>
            <a:fillRect/>
          </a:stretch>
        </p:blipFill>
        <p:spPr>
          <a:xfrm>
            <a:off x="910086" y="1057774"/>
            <a:ext cx="7548114" cy="3727060"/>
          </a:xfrm>
          <a:prstGeom prst="rect">
            <a:avLst/>
          </a:prstGeom>
        </p:spPr>
      </p:pic>
      <p:sp>
        <p:nvSpPr>
          <p:cNvPr id="5" name="文本框 4"/>
          <p:cNvSpPr txBox="1"/>
          <p:nvPr/>
        </p:nvSpPr>
        <p:spPr>
          <a:xfrm>
            <a:off x="552440" y="4819799"/>
            <a:ext cx="3105337"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The result can be exported to excel format.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1479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矩形 2"/>
          <p:cNvSpPr/>
          <p:nvPr/>
        </p:nvSpPr>
        <p:spPr>
          <a:xfrm>
            <a:off x="638236" y="719220"/>
            <a:ext cx="4761453" cy="338554"/>
          </a:xfrm>
          <a:prstGeom prst="rect">
            <a:avLst/>
          </a:prstGeom>
        </p:spPr>
        <p:txBody>
          <a:bodyPr wrap="square">
            <a:spAutoFit/>
          </a:bodyPr>
          <a:lstStyle/>
          <a:p>
            <a:r>
              <a:rPr lang="en-US" altLang="zh-CN" sz="1600" dirty="0" smtClean="0">
                <a:latin typeface="Arial" panose="020B0604020202020204" pitchFamily="34" charset="0"/>
                <a:cs typeface="Arial" panose="020B0604020202020204" pitchFamily="34" charset="0"/>
              </a:rPr>
              <a:t>Energy saving</a:t>
            </a:r>
            <a:endParaRPr lang="zh-CN" altLang="en-US" sz="1600" dirty="0">
              <a:latin typeface="Arial" panose="020B0604020202020204" pitchFamily="34" charset="0"/>
              <a:cs typeface="Arial" panose="020B0604020202020204" pitchFamily="34" charset="0"/>
            </a:endParaRPr>
          </a:p>
        </p:txBody>
      </p:sp>
      <p:pic>
        <p:nvPicPr>
          <p:cNvPr id="4" name="图片 3"/>
          <p:cNvPicPr/>
          <p:nvPr/>
        </p:nvPicPr>
        <p:blipFill>
          <a:blip r:embed="rId3"/>
          <a:stretch>
            <a:fillRect/>
          </a:stretch>
        </p:blipFill>
        <p:spPr>
          <a:xfrm>
            <a:off x="638235" y="1176479"/>
            <a:ext cx="8221985" cy="2760000"/>
          </a:xfrm>
          <a:prstGeom prst="rect">
            <a:avLst/>
          </a:prstGeom>
        </p:spPr>
      </p:pic>
      <p:pic>
        <p:nvPicPr>
          <p:cNvPr id="5" name="图片 4"/>
          <p:cNvPicPr/>
          <p:nvPr/>
        </p:nvPicPr>
        <p:blipFill>
          <a:blip r:embed="rId4"/>
          <a:stretch>
            <a:fillRect/>
          </a:stretch>
        </p:blipFill>
        <p:spPr>
          <a:xfrm>
            <a:off x="4749227" y="3110926"/>
            <a:ext cx="3038939" cy="18394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388828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TextBox 8"/>
          <p:cNvSpPr txBox="1"/>
          <p:nvPr/>
        </p:nvSpPr>
        <p:spPr>
          <a:xfrm>
            <a:off x="575442" y="653563"/>
            <a:ext cx="2810449" cy="369332"/>
          </a:xfrm>
          <a:prstGeom prst="rect">
            <a:avLst/>
          </a:prstGeom>
          <a:noFill/>
        </p:spPr>
        <p:txBody>
          <a:bodyPr wrap="none" rtlCol="0">
            <a:spAutoFit/>
          </a:bodyPr>
          <a:lstStyle/>
          <a:p>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3 Levels </a:t>
            </a:r>
            <a:r>
              <a:rPr lang="en-US" altLang="zh-CN" sz="1600"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Account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 Authority</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 name="矩形 3"/>
          <p:cNvSpPr/>
          <p:nvPr/>
        </p:nvSpPr>
        <p:spPr>
          <a:xfrm>
            <a:off x="638504" y="930408"/>
            <a:ext cx="7764516" cy="1384995"/>
          </a:xfrm>
          <a:prstGeom prst="rect">
            <a:avLst/>
          </a:prstGeom>
        </p:spPr>
        <p:txBody>
          <a:bodyPr wrap="square">
            <a:spAutoFit/>
          </a:bodyPr>
          <a:lstStyle/>
          <a:p>
            <a:pPr>
              <a:lnSpc>
                <a:spcPct val="150000"/>
              </a:lnSpc>
            </a:pPr>
            <a:r>
              <a:rPr lang="en-US" altLang="zh-CN" sz="1400" dirty="0">
                <a:latin typeface="Arial" panose="020B0604020202020204" pitchFamily="34" charset="0"/>
                <a:cs typeface="Arial" panose="020B0604020202020204" pitchFamily="34" charset="0"/>
              </a:rPr>
              <a:t>① admin1</a:t>
            </a:r>
            <a:r>
              <a:rPr lang="en-US" altLang="zh-CN" sz="1400" dirty="0" smtClean="0">
                <a:latin typeface="Arial" panose="020B0604020202020204" pitchFamily="34" charset="0"/>
                <a:cs typeface="Arial" panose="020B0604020202020204" pitchFamily="34" charset="0"/>
              </a:rPr>
              <a:t>:</a:t>
            </a:r>
            <a:endParaRPr lang="en-US" altLang="zh-CN" sz="1400" dirty="0">
              <a:latin typeface="Arial" panose="020B0604020202020204" pitchFamily="34" charset="0"/>
              <a:cs typeface="Arial" panose="020B0604020202020204" pitchFamily="34" charset="0"/>
            </a:endParaRPr>
          </a:p>
          <a:p>
            <a:pPr>
              <a:lnSpc>
                <a:spcPct val="150000"/>
              </a:lnSpc>
            </a:pPr>
            <a:r>
              <a:rPr lang="en-US" altLang="zh-CN" sz="1400" dirty="0">
                <a:latin typeface="Arial" panose="020B0604020202020204" pitchFamily="34" charset="0"/>
                <a:cs typeface="Arial" panose="020B0604020202020204" pitchFamily="34" charset="0"/>
              </a:rPr>
              <a:t>Have the highest administrative </a:t>
            </a:r>
            <a:r>
              <a:rPr lang="en-US" altLang="zh-CN" sz="1400" dirty="0" smtClean="0">
                <a:latin typeface="Arial" panose="020B0604020202020204" pitchFamily="34" charset="0"/>
                <a:cs typeface="Arial" panose="020B0604020202020204" pitchFamily="34" charset="0"/>
              </a:rPr>
              <a:t>authority</a:t>
            </a:r>
            <a:r>
              <a:rPr lang="en-US" altLang="zh-CN" sz="1400" dirty="0">
                <a:latin typeface="Arial" panose="020B0604020202020204" pitchFamily="34" charset="0"/>
                <a:cs typeface="Arial" panose="020B0604020202020204" pitchFamily="34" charset="0"/>
              </a:rPr>
              <a:t>.</a:t>
            </a:r>
            <a:endParaRPr lang="en-US" altLang="zh-CN" sz="1400" dirty="0" smtClean="0">
              <a:latin typeface="Arial" panose="020B0604020202020204" pitchFamily="34" charset="0"/>
              <a:cs typeface="Arial" panose="020B0604020202020204" pitchFamily="34" charset="0"/>
            </a:endParaRPr>
          </a:p>
          <a:p>
            <a:pPr>
              <a:lnSpc>
                <a:spcPct val="150000"/>
              </a:lnSpc>
            </a:pPr>
            <a:r>
              <a:rPr lang="en-US" altLang="zh-CN" sz="1400" dirty="0" smtClean="0">
                <a:latin typeface="Arial" panose="020B0604020202020204" pitchFamily="34" charset="0"/>
                <a:cs typeface="Arial" panose="020B0604020202020204" pitchFamily="34" charset="0"/>
              </a:rPr>
              <a:t> ② admin: </a:t>
            </a:r>
          </a:p>
          <a:p>
            <a:pPr>
              <a:lnSpc>
                <a:spcPct val="150000"/>
              </a:lnSpc>
            </a:pPr>
            <a:r>
              <a:rPr lang="en-US" altLang="zh-CN" sz="1400" dirty="0" smtClean="0">
                <a:latin typeface="Arial" panose="020B0604020202020204" pitchFamily="34" charset="0"/>
                <a:cs typeface="Arial" panose="020B0604020202020204" pitchFamily="34" charset="0"/>
              </a:rPr>
              <a:t>Adv</a:t>
            </a:r>
            <a:r>
              <a:rPr lang="en-US" altLang="zh-CN" sz="1400" dirty="0">
                <a:latin typeface="Arial" panose="020B0604020202020204" pitchFamily="34" charset="0"/>
                <a:cs typeface="Arial" panose="020B0604020202020204" pitchFamily="34" charset="0"/>
              </a:rPr>
              <a:t>. Management menu is </a:t>
            </a:r>
            <a:r>
              <a:rPr lang="en-US" altLang="zh-CN" sz="1400" dirty="0" smtClean="0">
                <a:latin typeface="Arial" panose="020B0604020202020204" pitchFamily="34" charset="0"/>
                <a:cs typeface="Arial" panose="020B0604020202020204" pitchFamily="34" charset="0"/>
              </a:rPr>
              <a:t>unavailable. Authorities are set by </a:t>
            </a:r>
            <a:r>
              <a:rPr lang="en-US" altLang="zh-CN" sz="1400" dirty="0" smtClean="0">
                <a:solidFill>
                  <a:srgbClr val="FF0000"/>
                </a:solidFill>
                <a:latin typeface="Arial" panose="020B0604020202020204" pitchFamily="34" charset="0"/>
                <a:cs typeface="Arial" panose="020B0604020202020204" pitchFamily="34" charset="0"/>
              </a:rPr>
              <a:t>admin1</a:t>
            </a:r>
            <a:r>
              <a:rPr lang="en-US" altLang="zh-CN" sz="1400" dirty="0" smtClean="0">
                <a:latin typeface="Arial" panose="020B0604020202020204" pitchFamily="34" charset="0"/>
                <a:cs typeface="Arial" panose="020B0604020202020204" pitchFamily="34" charset="0"/>
              </a:rPr>
              <a:t>.</a:t>
            </a:r>
            <a:endParaRPr lang="en-US" altLang="zh-CN" sz="140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3"/>
          <a:stretch>
            <a:fillRect/>
          </a:stretch>
        </p:blipFill>
        <p:spPr>
          <a:xfrm>
            <a:off x="1296493" y="2275456"/>
            <a:ext cx="5924114" cy="2768444"/>
          </a:xfrm>
          <a:prstGeom prst="rect">
            <a:avLst/>
          </a:prstGeom>
        </p:spPr>
      </p:pic>
    </p:spTree>
    <p:extLst>
      <p:ext uri="{BB962C8B-B14F-4D97-AF65-F5344CB8AC3E}">
        <p14:creationId xmlns:p14="http://schemas.microsoft.com/office/powerpoint/2010/main" val="36078201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TextBox 8"/>
          <p:cNvSpPr txBox="1"/>
          <p:nvPr/>
        </p:nvSpPr>
        <p:spPr>
          <a:xfrm>
            <a:off x="575442" y="699499"/>
            <a:ext cx="2810449" cy="369332"/>
          </a:xfrm>
          <a:prstGeom prst="rect">
            <a:avLst/>
          </a:prstGeom>
          <a:noFill/>
        </p:spPr>
        <p:txBody>
          <a:bodyPr wrap="none" rtlCol="0">
            <a:spAutoFit/>
          </a:bodyPr>
          <a:lstStyle/>
          <a:p>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3 Levels </a:t>
            </a:r>
            <a:r>
              <a:rPr lang="en-US" altLang="zh-CN" sz="1600"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Account</a:t>
            </a:r>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 Authority</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 name="矩形 3"/>
          <p:cNvSpPr/>
          <p:nvPr/>
        </p:nvSpPr>
        <p:spPr>
          <a:xfrm>
            <a:off x="638504" y="989510"/>
            <a:ext cx="7764516" cy="1200329"/>
          </a:xfrm>
          <a:prstGeom prst="rect">
            <a:avLst/>
          </a:prstGeom>
        </p:spPr>
        <p:txBody>
          <a:bodyPr wrap="square">
            <a:spAutoFit/>
          </a:bodyPr>
          <a:lstStyle/>
          <a:p>
            <a:pPr>
              <a:lnSpc>
                <a:spcPct val="150000"/>
              </a:lnSpc>
            </a:pPr>
            <a:r>
              <a:rPr lang="en-US" altLang="zh-CN" sz="1600" dirty="0" smtClean="0">
                <a:latin typeface="Arial" panose="020B0604020202020204" pitchFamily="34" charset="0"/>
                <a:cs typeface="Arial" panose="020B0604020202020204" pitchFamily="34" charset="0"/>
              </a:rPr>
              <a:t>③ user + n: </a:t>
            </a:r>
          </a:p>
          <a:p>
            <a:pPr>
              <a:lnSpc>
                <a:spcPct val="150000"/>
              </a:lnSpc>
            </a:pPr>
            <a:r>
              <a:rPr lang="en-US" altLang="zh-CN" sz="1600" dirty="0" smtClean="0">
                <a:latin typeface="Arial" panose="020B0604020202020204" pitchFamily="34" charset="0"/>
                <a:cs typeface="Arial" panose="020B0604020202020204" pitchFamily="34" charset="0"/>
              </a:rPr>
              <a:t>Only </a:t>
            </a:r>
            <a:r>
              <a:rPr lang="en-US" altLang="zh-CN" sz="1600" dirty="0">
                <a:latin typeface="Arial" panose="020B0604020202020204" pitchFamily="34" charset="0"/>
                <a:cs typeface="Arial" panose="020B0604020202020204" pitchFamily="34" charset="0"/>
              </a:rPr>
              <a:t>the indoor units under this user can be displayed. Available menus: Monitor &amp; </a:t>
            </a:r>
            <a:r>
              <a:rPr lang="en-US" altLang="zh-CN" sz="1600" dirty="0" smtClean="0">
                <a:latin typeface="Arial" panose="020B0604020202020204" pitchFamily="34" charset="0"/>
                <a:cs typeface="Arial" panose="020B0604020202020204" pitchFamily="34" charset="0"/>
              </a:rPr>
              <a:t>control, 2D navigation, </a:t>
            </a:r>
            <a:r>
              <a:rPr lang="en-US" altLang="zh-CN" sz="1600" dirty="0">
                <a:latin typeface="Arial" panose="020B0604020202020204" pitchFamily="34" charset="0"/>
                <a:cs typeface="Arial" panose="020B0604020202020204" pitchFamily="34" charset="0"/>
              </a:rPr>
              <a:t>timer management (view task</a:t>
            </a:r>
            <a:r>
              <a:rPr lang="en-US" altLang="zh-CN" sz="1600" dirty="0" smtClean="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Authorities are set by </a:t>
            </a:r>
            <a:r>
              <a:rPr lang="en-US" altLang="zh-CN" sz="1600" dirty="0">
                <a:solidFill>
                  <a:srgbClr val="FF0000"/>
                </a:solidFill>
                <a:latin typeface="Arial" panose="020B0604020202020204" pitchFamily="34" charset="0"/>
                <a:cs typeface="Arial" panose="020B0604020202020204" pitchFamily="34" charset="0"/>
              </a:rPr>
              <a:t>admin1</a:t>
            </a:r>
            <a:r>
              <a:rPr lang="en-US" altLang="zh-CN" sz="1600" dirty="0" smtClean="0">
                <a:latin typeface="Arial" panose="020B0604020202020204" pitchFamily="34" charset="0"/>
                <a:cs typeface="Arial" panose="020B0604020202020204" pitchFamily="34" charset="0"/>
              </a:rPr>
              <a:t>.</a:t>
            </a:r>
            <a:endParaRPr lang="en-US" altLang="zh-CN" sz="1600" dirty="0">
              <a:latin typeface="Arial" panose="020B0604020202020204" pitchFamily="34" charset="0"/>
              <a:cs typeface="Arial" panose="020B0604020202020204" pitchFamily="34" charset="0"/>
            </a:endParaRPr>
          </a:p>
        </p:txBody>
      </p:sp>
      <p:pic>
        <p:nvPicPr>
          <p:cNvPr id="6" name="图片 5"/>
          <p:cNvPicPr>
            <a:picLocks noChangeAspect="1"/>
          </p:cNvPicPr>
          <p:nvPr/>
        </p:nvPicPr>
        <p:blipFill>
          <a:blip r:embed="rId3"/>
          <a:stretch>
            <a:fillRect/>
          </a:stretch>
        </p:blipFill>
        <p:spPr>
          <a:xfrm>
            <a:off x="1759252" y="2271079"/>
            <a:ext cx="5855390" cy="2618014"/>
          </a:xfrm>
          <a:prstGeom prst="rect">
            <a:avLst/>
          </a:prstGeom>
        </p:spPr>
      </p:pic>
    </p:spTree>
    <p:extLst>
      <p:ext uri="{BB962C8B-B14F-4D97-AF65-F5344CB8AC3E}">
        <p14:creationId xmlns:p14="http://schemas.microsoft.com/office/powerpoint/2010/main" val="683964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2166705"/>
            <a:ext cx="9144000" cy="450051"/>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6497" y="-1433695"/>
            <a:ext cx="2723823" cy="8094395"/>
          </a:xfrm>
          <a:prstGeom prst="rect">
            <a:avLst/>
          </a:prstGeom>
          <a:noFill/>
          <a:effectLst>
            <a:outerShdw blurRad="165100" dist="76200" dir="1200000" algn="tl" rotWithShape="0">
              <a:prstClr val="black">
                <a:alpha val="10000"/>
              </a:prstClr>
            </a:outerShdw>
          </a:effectLst>
        </p:spPr>
        <p:txBody>
          <a:bodyPr wrap="none" rtlCol="0">
            <a:spAutoFit/>
          </a:bodyPr>
          <a:lstStyle/>
          <a:p>
            <a:r>
              <a:rPr lang="en-US" altLang="zh-CN" sz="51999" dirty="0">
                <a:solidFill>
                  <a:schemeClr val="bg1">
                    <a:lumMod val="85000"/>
                  </a:schemeClr>
                </a:solidFill>
                <a:latin typeface="Impact" panose="020B0806030902050204" pitchFamily="34" charset="0"/>
              </a:rPr>
              <a:t>1</a:t>
            </a:r>
            <a:endParaRPr lang="zh-CN" altLang="en-US" sz="51999" dirty="0">
              <a:solidFill>
                <a:schemeClr val="bg1">
                  <a:lumMod val="85000"/>
                </a:schemeClr>
              </a:solidFill>
              <a:latin typeface="Impact" panose="020B0806030902050204" pitchFamily="34" charset="0"/>
            </a:endParaRPr>
          </a:p>
        </p:txBody>
      </p:sp>
      <p:sp>
        <p:nvSpPr>
          <p:cNvPr id="5" name="矩形 4"/>
          <p:cNvSpPr/>
          <p:nvPr/>
        </p:nvSpPr>
        <p:spPr>
          <a:xfrm>
            <a:off x="3579089" y="2155091"/>
            <a:ext cx="5178376" cy="461665"/>
          </a:xfrm>
          <a:prstGeom prst="rect">
            <a:avLst/>
          </a:prstGeom>
        </p:spPr>
        <p:txBody>
          <a:bodyPr wrap="square">
            <a:spAutoFit/>
          </a:bodyPr>
          <a:lstStyle/>
          <a:p>
            <a:pPr algn="r"/>
            <a:r>
              <a:rPr lang="en-US" altLang="zh-CN" sz="2400" dirty="0">
                <a:solidFill>
                  <a:schemeClr val="bg1"/>
                </a:solidFill>
                <a:latin typeface="Arial" panose="020B0604020202020204" pitchFamily="34" charset="0"/>
                <a:cs typeface="Arial" panose="020B0604020202020204" pitchFamily="34" charset="0"/>
              </a:rPr>
              <a:t>Introduction</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6936919"/>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394784" y="28683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Main Functions</a:t>
            </a:r>
          </a:p>
        </p:txBody>
      </p:sp>
      <p:sp>
        <p:nvSpPr>
          <p:cNvPr id="3" name="TextBox 8"/>
          <p:cNvSpPr txBox="1"/>
          <p:nvPr/>
        </p:nvSpPr>
        <p:spPr>
          <a:xfrm>
            <a:off x="575442" y="699499"/>
            <a:ext cx="1749197" cy="369332"/>
          </a:xfrm>
          <a:prstGeom prst="rect">
            <a:avLst/>
          </a:prstGeom>
          <a:noFill/>
        </p:spPr>
        <p:txBody>
          <a:bodyPr wrap="none" rtlCol="0">
            <a:spAutoFit/>
          </a:bodyPr>
          <a:lstStyle/>
          <a:p>
            <a:r>
              <a:rPr lang="en-US" altLang="zh-CN" dirty="0" smtClean="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rPr>
              <a:t>Remote control</a:t>
            </a:r>
            <a:endParaRPr lang="en-US" altLang="zh-CN" dirty="0">
              <a:solidFill>
                <a:schemeClr val="tx1">
                  <a:lumMod val="50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 name="矩形 3"/>
          <p:cNvSpPr/>
          <p:nvPr/>
        </p:nvSpPr>
        <p:spPr>
          <a:xfrm>
            <a:off x="575442" y="993491"/>
            <a:ext cx="8332076" cy="830997"/>
          </a:xfrm>
          <a:prstGeom prst="rect">
            <a:avLst/>
          </a:prstGeom>
        </p:spPr>
        <p:txBody>
          <a:bodyPr wrap="square">
            <a:spAutoFit/>
          </a:bodyPr>
          <a:lstStyle/>
          <a:p>
            <a:pPr>
              <a:lnSpc>
                <a:spcPct val="150000"/>
              </a:lnSpc>
            </a:pPr>
            <a:r>
              <a:rPr lang="en-US" altLang="zh-CN" sz="1600" dirty="0">
                <a:latin typeface="Arial" panose="020B0604020202020204" pitchFamily="34" charset="0"/>
                <a:cs typeface="Arial" panose="020B0604020202020204" pitchFamily="34" charset="0"/>
              </a:rPr>
              <a:t>Cloud service technology is under </a:t>
            </a:r>
            <a:r>
              <a:rPr lang="en-US" altLang="zh-CN" sz="1600" dirty="0" smtClean="0">
                <a:latin typeface="Arial" panose="020B0604020202020204" pitchFamily="34" charset="0"/>
                <a:cs typeface="Arial" panose="020B0604020202020204" pitchFamily="34" charset="0"/>
              </a:rPr>
              <a:t>development in the factory. However, the Hi Dom III management system supports remote control with intranet </a:t>
            </a:r>
            <a:r>
              <a:rPr lang="en-US" altLang="zh-CN" sz="1600" dirty="0">
                <a:latin typeface="Arial" panose="020B0604020202020204" pitchFamily="34" charset="0"/>
                <a:cs typeface="Arial" panose="020B0604020202020204" pitchFamily="34" charset="0"/>
              </a:rPr>
              <a:t>penetration </a:t>
            </a:r>
            <a:r>
              <a:rPr lang="en-US" altLang="zh-CN" sz="1600" dirty="0" smtClean="0">
                <a:latin typeface="Arial" panose="020B0604020202020204" pitchFamily="34" charset="0"/>
                <a:cs typeface="Arial" panose="020B0604020202020204" pitchFamily="34" charset="0"/>
              </a:rPr>
              <a:t>or VPN technology. </a:t>
            </a:r>
            <a:endParaRPr lang="en-US" altLang="zh-CN" sz="160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53962" y="1764091"/>
            <a:ext cx="5563259" cy="3317956"/>
          </a:xfrm>
          <a:prstGeom prst="rect">
            <a:avLst/>
          </a:prstGeom>
        </p:spPr>
      </p:pic>
    </p:spTree>
    <p:extLst>
      <p:ext uri="{BB962C8B-B14F-4D97-AF65-F5344CB8AC3E}">
        <p14:creationId xmlns:p14="http://schemas.microsoft.com/office/powerpoint/2010/main" val="39522699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2166705"/>
            <a:ext cx="9144000" cy="450051"/>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6496" y="-1433695"/>
            <a:ext cx="3720890" cy="8094395"/>
          </a:xfrm>
          <a:prstGeom prst="rect">
            <a:avLst/>
          </a:prstGeom>
          <a:noFill/>
          <a:effectLst>
            <a:outerShdw blurRad="165100" dist="76200" dir="1200000" algn="tl" rotWithShape="0">
              <a:prstClr val="black">
                <a:alpha val="10000"/>
              </a:prstClr>
            </a:outerShdw>
          </a:effectLst>
        </p:spPr>
        <p:txBody>
          <a:bodyPr wrap="none" rtlCol="0">
            <a:spAutoFit/>
          </a:bodyPr>
          <a:lstStyle/>
          <a:p>
            <a:r>
              <a:rPr lang="en-US" altLang="zh-CN" sz="51999" dirty="0" smtClean="0">
                <a:solidFill>
                  <a:schemeClr val="bg1">
                    <a:lumMod val="85000"/>
                  </a:schemeClr>
                </a:solidFill>
                <a:latin typeface="Impact" panose="020B0806030902050204" pitchFamily="34" charset="0"/>
              </a:rPr>
              <a:t>3</a:t>
            </a:r>
            <a:endParaRPr lang="zh-CN" altLang="en-US" sz="51999" dirty="0">
              <a:solidFill>
                <a:schemeClr val="bg1">
                  <a:lumMod val="85000"/>
                </a:schemeClr>
              </a:solidFill>
              <a:latin typeface="Impact" panose="020B0806030902050204" pitchFamily="34" charset="0"/>
            </a:endParaRPr>
          </a:p>
        </p:txBody>
      </p:sp>
      <p:sp>
        <p:nvSpPr>
          <p:cNvPr id="5" name="矩形 4"/>
          <p:cNvSpPr/>
          <p:nvPr/>
        </p:nvSpPr>
        <p:spPr>
          <a:xfrm>
            <a:off x="3579089" y="2155091"/>
            <a:ext cx="5178376" cy="461665"/>
          </a:xfrm>
          <a:prstGeom prst="rect">
            <a:avLst/>
          </a:prstGeom>
        </p:spPr>
        <p:txBody>
          <a:bodyPr wrap="square">
            <a:spAutoFit/>
          </a:bodyPr>
          <a:lstStyle/>
          <a:p>
            <a:pPr algn="r"/>
            <a:r>
              <a:rPr lang="en-US" altLang="zh-CN" sz="2400" dirty="0">
                <a:solidFill>
                  <a:schemeClr val="bg1"/>
                </a:solidFill>
                <a:latin typeface="Arial" panose="020B0604020202020204" pitchFamily="34" charset="0"/>
                <a:cs typeface="Arial" panose="020B0604020202020204" pitchFamily="34" charset="0"/>
              </a:rPr>
              <a:t>Principle</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34193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5" name="矩形 4"/>
          <p:cNvSpPr/>
          <p:nvPr/>
        </p:nvSpPr>
        <p:spPr>
          <a:xfrm flipH="1">
            <a:off x="504168" y="942764"/>
            <a:ext cx="1833655" cy="362135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000" b="1" dirty="0">
                <a:ln w="9525">
                  <a:solidFill>
                    <a:schemeClr val="bg1"/>
                  </a:solidFill>
                  <a:prstDash val="solid"/>
                </a:ln>
                <a:solidFill>
                  <a:schemeClr val="tx1">
                    <a:lumMod val="65000"/>
                    <a:lumOff val="3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Electricity </a:t>
            </a:r>
            <a:r>
              <a:rPr lang="en-US" altLang="zh-CN" sz="2000" b="1" dirty="0" smtClean="0">
                <a:ln w="9525">
                  <a:solidFill>
                    <a:schemeClr val="bg1"/>
                  </a:solidFill>
                  <a:prstDash val="solid"/>
                </a:ln>
                <a:solidFill>
                  <a:schemeClr val="tx1">
                    <a:lumMod val="65000"/>
                    <a:lumOff val="3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Consumption </a:t>
            </a:r>
            <a:endParaRPr lang="zh-CN" altLang="en-US" sz="2000" b="1" dirty="0">
              <a:ln w="9525">
                <a:solidFill>
                  <a:schemeClr val="bg1"/>
                </a:solidFill>
                <a:prstDash val="solid"/>
              </a:ln>
              <a:solidFill>
                <a:schemeClr val="tx1">
                  <a:lumMod val="65000"/>
                  <a:lumOff val="3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42719" y="1194206"/>
            <a:ext cx="1103378" cy="1581915"/>
          </a:xfrm>
          <a:prstGeom prst="rect">
            <a:avLst/>
          </a:prstGeom>
        </p:spPr>
      </p:pic>
      <p:pic>
        <p:nvPicPr>
          <p:cNvPr id="10" name="图片 9"/>
          <p:cNvPicPr>
            <a:picLocks noChangeAspect="1"/>
          </p:cNvPicPr>
          <p:nvPr/>
        </p:nvPicPr>
        <p:blipFill>
          <a:blip r:embed="rId4">
            <a:clrChange>
              <a:clrFrom>
                <a:srgbClr val="FFFFFF"/>
              </a:clrFrom>
              <a:clrTo>
                <a:srgbClr val="FFFFFF">
                  <a:alpha val="0"/>
                </a:srgbClr>
              </a:clrTo>
            </a:clrChange>
          </a:blip>
          <a:stretch>
            <a:fillRect/>
          </a:stretch>
        </p:blipFill>
        <p:spPr>
          <a:xfrm>
            <a:off x="4384163" y="634897"/>
            <a:ext cx="938211" cy="996245"/>
          </a:xfrm>
          <a:prstGeom prst="rect">
            <a:avLst/>
          </a:prstGeom>
        </p:spPr>
      </p:pic>
      <p:pic>
        <p:nvPicPr>
          <p:cNvPr id="11" name="图片 10"/>
          <p:cNvPicPr>
            <a:picLocks noChangeAspect="1"/>
          </p:cNvPicPr>
          <p:nvPr/>
        </p:nvPicPr>
        <p:blipFill rotWithShape="1">
          <a:blip r:embed="rId5" cstate="email">
            <a:extLst>
              <a:ext uri="{28A0092B-C50C-407E-A947-70E740481C1C}">
                <a14:useLocalDpi xmlns:a14="http://schemas.microsoft.com/office/drawing/2010/main" val="0"/>
              </a:ext>
            </a:extLst>
          </a:blip>
          <a:srcRect t="19464" r="2474"/>
          <a:stretch/>
        </p:blipFill>
        <p:spPr>
          <a:xfrm>
            <a:off x="4524705" y="2284354"/>
            <a:ext cx="996572" cy="574789"/>
          </a:xfrm>
          <a:prstGeom prst="rect">
            <a:avLst/>
          </a:prstGeom>
        </p:spPr>
      </p:pic>
      <p:pic>
        <p:nvPicPr>
          <p:cNvPr id="12" name="图片 11"/>
          <p:cNvPicPr>
            <a:picLocks noChangeAspect="1"/>
          </p:cNvPicPr>
          <p:nvPr/>
        </p:nvPicPr>
        <p:blipFill rotWithShape="1">
          <a:blip r:embed="rId6" cstate="email">
            <a:extLst>
              <a:ext uri="{28A0092B-C50C-407E-A947-70E740481C1C}">
                <a14:useLocalDpi xmlns:a14="http://schemas.microsoft.com/office/drawing/2010/main" val="0"/>
              </a:ext>
            </a:extLst>
          </a:blip>
          <a:srcRect l="17742" t="2298" r="13406"/>
          <a:stretch/>
        </p:blipFill>
        <p:spPr>
          <a:xfrm>
            <a:off x="5677098" y="848303"/>
            <a:ext cx="763761" cy="747923"/>
          </a:xfrm>
          <a:prstGeom prst="rect">
            <a:avLst/>
          </a:prstGeom>
        </p:spPr>
      </p:pic>
      <p:pic>
        <p:nvPicPr>
          <p:cNvPr id="13" name="图片 12"/>
          <p:cNvPicPr>
            <a:picLocks noChangeAspect="1"/>
          </p:cNvPicPr>
          <p:nvPr/>
        </p:nvPicPr>
        <p:blipFill rotWithShape="1">
          <a:blip r:embed="rId7" cstate="email">
            <a:clrChange>
              <a:clrFrom>
                <a:srgbClr val="E7E8EC"/>
              </a:clrFrom>
              <a:clrTo>
                <a:srgbClr val="E7E8EC">
                  <a:alpha val="0"/>
                </a:srgbClr>
              </a:clrTo>
            </a:clrChange>
            <a:extLst>
              <a:ext uri="{28A0092B-C50C-407E-A947-70E740481C1C}">
                <a14:useLocalDpi xmlns:a14="http://schemas.microsoft.com/office/drawing/2010/main" val="0"/>
              </a:ext>
            </a:extLst>
          </a:blip>
          <a:srcRect t="48276" b="19693"/>
          <a:stretch/>
        </p:blipFill>
        <p:spPr>
          <a:xfrm>
            <a:off x="4461640" y="3791607"/>
            <a:ext cx="1606881" cy="514695"/>
          </a:xfrm>
          <a:prstGeom prst="rect">
            <a:avLst/>
          </a:prstGeom>
        </p:spPr>
      </p:pic>
      <p:sp>
        <p:nvSpPr>
          <p:cNvPr id="14" name="文本框 13"/>
          <p:cNvSpPr txBox="1"/>
          <p:nvPr/>
        </p:nvSpPr>
        <p:spPr>
          <a:xfrm>
            <a:off x="4371380" y="1631142"/>
            <a:ext cx="101983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Compressor</a:t>
            </a:r>
            <a:endParaRPr lang="zh-CN" altLang="en-US" sz="1200" dirty="0" smtClean="0">
              <a:latin typeface="Arial" panose="020B0604020202020204" pitchFamily="34" charset="0"/>
              <a:cs typeface="Arial" panose="020B0604020202020204" pitchFamily="34" charset="0"/>
            </a:endParaRPr>
          </a:p>
        </p:txBody>
      </p:sp>
      <p:sp>
        <p:nvSpPr>
          <p:cNvPr id="15" name="文本框 14"/>
          <p:cNvSpPr txBox="1"/>
          <p:nvPr/>
        </p:nvSpPr>
        <p:spPr>
          <a:xfrm>
            <a:off x="5644146" y="1623257"/>
            <a:ext cx="885179"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Fan motor</a:t>
            </a:r>
            <a:endParaRPr lang="zh-CN" altLang="en-US" sz="1200" dirty="0" smtClean="0">
              <a:latin typeface="Arial" panose="020B0604020202020204" pitchFamily="34" charset="0"/>
              <a:cs typeface="Arial" panose="020B0604020202020204" pitchFamily="34" charset="0"/>
            </a:endParaRPr>
          </a:p>
        </p:txBody>
      </p:sp>
      <p:sp>
        <p:nvSpPr>
          <p:cNvPr id="16" name="矩形 15"/>
          <p:cNvSpPr/>
          <p:nvPr/>
        </p:nvSpPr>
        <p:spPr>
          <a:xfrm>
            <a:off x="4239764" y="2879651"/>
            <a:ext cx="1566454" cy="276999"/>
          </a:xfrm>
          <a:prstGeom prst="rect">
            <a:avLst/>
          </a:prstGeom>
        </p:spPr>
        <p:txBody>
          <a:bodyPr wrap="none">
            <a:spAutoFit/>
          </a:bodyPr>
          <a:lstStyle/>
          <a:p>
            <a:r>
              <a:rPr lang="en-US" altLang="zh-CN" sz="1200" dirty="0" smtClean="0">
                <a:latin typeface="Arial" panose="020B0604020202020204" pitchFamily="34" charset="0"/>
                <a:cs typeface="Arial" panose="020B0604020202020204" pitchFamily="34" charset="0"/>
              </a:rPr>
              <a:t>E</a:t>
            </a:r>
            <a:r>
              <a:rPr lang="zh-CN" altLang="en-US" sz="1200" dirty="0" smtClean="0">
                <a:latin typeface="Arial" panose="020B0604020202020204" pitchFamily="34" charset="0"/>
                <a:cs typeface="Arial" panose="020B0604020202020204" pitchFamily="34" charset="0"/>
              </a:rPr>
              <a:t>lectric </a:t>
            </a:r>
            <a:r>
              <a:rPr lang="zh-CN" altLang="en-US" sz="1200" dirty="0">
                <a:latin typeface="Arial" panose="020B0604020202020204" pitchFamily="34" charset="0"/>
                <a:cs typeface="Arial" panose="020B0604020202020204" pitchFamily="34" charset="0"/>
              </a:rPr>
              <a:t>heating belt </a:t>
            </a:r>
          </a:p>
        </p:txBody>
      </p:sp>
      <p:sp>
        <p:nvSpPr>
          <p:cNvPr id="17" name="矩形 16"/>
          <p:cNvSpPr/>
          <p:nvPr/>
        </p:nvSpPr>
        <p:spPr>
          <a:xfrm>
            <a:off x="5942337" y="2230221"/>
            <a:ext cx="3132830" cy="1046440"/>
          </a:xfrm>
          <a:prstGeom prst="rect">
            <a:avLst/>
          </a:prstGeom>
          <a:ln>
            <a:solidFill>
              <a:schemeClr val="tx1">
                <a:lumMod val="50000"/>
                <a:lumOff val="50000"/>
              </a:schemeClr>
            </a:solidFill>
          </a:ln>
        </p:spPr>
        <p:txBody>
          <a:bodyPr wrap="square">
            <a:spAutoFit/>
          </a:bodyPr>
          <a:lstStyle/>
          <a:p>
            <a:r>
              <a:rPr lang="zh-CN" altLang="en-US" sz="1400" dirty="0">
                <a:solidFill>
                  <a:srgbClr val="01ACBE"/>
                </a:solidFill>
                <a:latin typeface="Arial" panose="020B0604020202020204" pitchFamily="34" charset="0"/>
                <a:cs typeface="Arial" panose="020B0604020202020204" pitchFamily="34" charset="0"/>
              </a:rPr>
              <a:t>Standby </a:t>
            </a:r>
            <a:r>
              <a:rPr lang="en-US" altLang="zh-CN" sz="1400" dirty="0" smtClean="0">
                <a:solidFill>
                  <a:srgbClr val="01ACBE"/>
                </a:solidFill>
                <a:latin typeface="Arial" panose="020B0604020202020204" pitchFamily="34" charset="0"/>
                <a:cs typeface="Arial" panose="020B0604020202020204" pitchFamily="34" charset="0"/>
              </a:rPr>
              <a:t>electricity</a:t>
            </a:r>
            <a:r>
              <a:rPr lang="zh-CN" altLang="en-US" sz="1400" dirty="0" smtClean="0">
                <a:solidFill>
                  <a:srgbClr val="01ACBE"/>
                </a:solidFill>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I</a:t>
            </a:r>
            <a:r>
              <a:rPr lang="zh-CN" altLang="en-US" sz="1200" dirty="0">
                <a:latin typeface="Arial" panose="020B0604020202020204" pitchFamily="34" charset="0"/>
                <a:cs typeface="Arial" panose="020B0604020202020204" pitchFamily="34" charset="0"/>
              </a:rPr>
              <a:t>f all the indoor </a:t>
            </a:r>
            <a:r>
              <a:rPr lang="en-US" altLang="zh-CN" sz="1200" dirty="0">
                <a:latin typeface="Arial" panose="020B0604020202020204" pitchFamily="34" charset="0"/>
                <a:cs typeface="Arial" panose="020B0604020202020204" pitchFamily="34" charset="0"/>
              </a:rPr>
              <a:t>unit</a:t>
            </a:r>
            <a:r>
              <a:rPr lang="zh-CN" altLang="en-US" sz="1200" dirty="0">
                <a:latin typeface="Arial" panose="020B0604020202020204" pitchFamily="34" charset="0"/>
                <a:cs typeface="Arial" panose="020B0604020202020204" pitchFamily="34" charset="0"/>
              </a:rPr>
              <a:t>s connected by an outdoor </a:t>
            </a:r>
            <a:r>
              <a:rPr lang="en-US" altLang="zh-CN" sz="1200" dirty="0">
                <a:latin typeface="Arial" panose="020B0604020202020204" pitchFamily="34" charset="0"/>
                <a:cs typeface="Arial" panose="020B0604020202020204" pitchFamily="34" charset="0"/>
              </a:rPr>
              <a:t>unit</a:t>
            </a:r>
            <a:r>
              <a:rPr lang="zh-CN" altLang="en-US" sz="1200" dirty="0">
                <a:latin typeface="Arial" panose="020B0604020202020204" pitchFamily="34" charset="0"/>
                <a:cs typeface="Arial" panose="020B0604020202020204" pitchFamily="34" charset="0"/>
              </a:rPr>
              <a:t> are not running for a period of time, the electric energy consumed by the electric heating belt is called the </a:t>
            </a:r>
            <a:r>
              <a:rPr lang="zh-CN" altLang="en-US" sz="1200" dirty="0" smtClean="0">
                <a:latin typeface="Arial" panose="020B0604020202020204" pitchFamily="34" charset="0"/>
                <a:cs typeface="Arial" panose="020B0604020202020204" pitchFamily="34" charset="0"/>
              </a:rPr>
              <a:t>standby</a:t>
            </a:r>
            <a:r>
              <a:rPr lang="en-US" altLang="zh-CN" sz="1200" dirty="0" smtClean="0">
                <a:latin typeface="Arial" panose="020B0604020202020204" pitchFamily="34" charset="0"/>
                <a:cs typeface="Arial" panose="020B0604020202020204" pitchFamily="34" charset="0"/>
              </a:rPr>
              <a:t> electricity.</a:t>
            </a:r>
            <a:endParaRPr lang="zh-CN" altLang="en-US" sz="1200" dirty="0">
              <a:latin typeface="Arial" panose="020B0604020202020204" pitchFamily="34" charset="0"/>
              <a:cs typeface="Arial" panose="020B0604020202020204" pitchFamily="34" charset="0"/>
            </a:endParaRPr>
          </a:p>
        </p:txBody>
      </p:sp>
      <p:cxnSp>
        <p:nvCxnSpPr>
          <p:cNvPr id="19" name="直接连接符 18"/>
          <p:cNvCxnSpPr/>
          <p:nvPr/>
        </p:nvCxnSpPr>
        <p:spPr>
          <a:xfrm flipV="1">
            <a:off x="4461640" y="2025869"/>
            <a:ext cx="4613527" cy="0"/>
          </a:xfrm>
          <a:prstGeom prst="line">
            <a:avLst/>
          </a:prstGeom>
          <a:ln w="9525">
            <a:solidFill>
              <a:schemeClr val="tx1">
                <a:lumMod val="75000"/>
                <a:lumOff val="2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20" name="文本框 19"/>
          <p:cNvSpPr txBox="1"/>
          <p:nvPr/>
        </p:nvSpPr>
        <p:spPr>
          <a:xfrm>
            <a:off x="4791919" y="4425618"/>
            <a:ext cx="885179"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Fan motor</a:t>
            </a:r>
            <a:endParaRPr lang="zh-CN" altLang="en-US" sz="1200" dirty="0" smtClean="0">
              <a:latin typeface="Arial" panose="020B0604020202020204" pitchFamily="34" charset="0"/>
              <a:cs typeface="Arial" panose="020B0604020202020204" pitchFamily="34" charset="0"/>
            </a:endParaRPr>
          </a:p>
        </p:txBody>
      </p:sp>
      <p:cxnSp>
        <p:nvCxnSpPr>
          <p:cNvPr id="21" name="直接连接符 20"/>
          <p:cNvCxnSpPr/>
          <p:nvPr/>
        </p:nvCxnSpPr>
        <p:spPr>
          <a:xfrm>
            <a:off x="2574531" y="3368565"/>
            <a:ext cx="6443345" cy="0"/>
          </a:xfrm>
          <a:prstGeom prst="line">
            <a:avLst/>
          </a:prstGeom>
          <a:ln w="9525">
            <a:solidFill>
              <a:schemeClr val="tx1">
                <a:lumMod val="75000"/>
                <a:lumOff val="25000"/>
              </a:schemeClr>
            </a:solidFill>
            <a:prstDash val="solid"/>
          </a:ln>
          <a:effectLst/>
        </p:spPr>
        <p:style>
          <a:lnRef idx="2">
            <a:schemeClr val="accent1"/>
          </a:lnRef>
          <a:fillRef idx="0">
            <a:schemeClr val="accent1"/>
          </a:fillRef>
          <a:effectRef idx="1">
            <a:schemeClr val="accent1"/>
          </a:effectRef>
          <a:fontRef idx="minor">
            <a:schemeClr val="tx1"/>
          </a:fontRef>
        </p:style>
      </p:cxnSp>
      <p:pic>
        <p:nvPicPr>
          <p:cNvPr id="24" name="图片 23"/>
          <p:cNvPicPr>
            <a:picLocks noChangeAspect="1"/>
          </p:cNvPicPr>
          <p:nvPr/>
        </p:nvPicPr>
        <p:blipFill rotWithShape="1">
          <a:blip r:embed="rId8" cstate="email">
            <a:extLst>
              <a:ext uri="{28A0092B-C50C-407E-A947-70E740481C1C}">
                <a14:useLocalDpi xmlns:a14="http://schemas.microsoft.com/office/drawing/2010/main" val="0"/>
              </a:ext>
            </a:extLst>
          </a:blip>
          <a:srcRect t="24605" b="18616"/>
          <a:stretch/>
        </p:blipFill>
        <p:spPr>
          <a:xfrm>
            <a:off x="2590759" y="3853277"/>
            <a:ext cx="1503058" cy="568951"/>
          </a:xfrm>
          <a:prstGeom prst="rect">
            <a:avLst/>
          </a:prstGeom>
        </p:spPr>
      </p:pic>
      <p:sp>
        <p:nvSpPr>
          <p:cNvPr id="25" name="文本框 24"/>
          <p:cNvSpPr txBox="1"/>
          <p:nvPr/>
        </p:nvSpPr>
        <p:spPr>
          <a:xfrm>
            <a:off x="3102616" y="3514608"/>
            <a:ext cx="494046"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IDU</a:t>
            </a:r>
            <a:endParaRPr lang="zh-CN" altLang="en-US" sz="1400" dirty="0" smtClean="0">
              <a:latin typeface="Arial" panose="020B0604020202020204" pitchFamily="34" charset="0"/>
              <a:cs typeface="Arial" panose="020B0604020202020204" pitchFamily="34" charset="0"/>
            </a:endParaRPr>
          </a:p>
        </p:txBody>
      </p:sp>
      <p:sp>
        <p:nvSpPr>
          <p:cNvPr id="26" name="文本框 25"/>
          <p:cNvSpPr txBox="1"/>
          <p:nvPr/>
        </p:nvSpPr>
        <p:spPr>
          <a:xfrm>
            <a:off x="3148521" y="774891"/>
            <a:ext cx="583814" cy="307777"/>
          </a:xfrm>
          <a:prstGeom prst="rect">
            <a:avLst/>
          </a:prstGeom>
          <a:noFill/>
        </p:spPr>
        <p:txBody>
          <a:bodyPr wrap="none" rtlCol="0">
            <a:spAutoFit/>
          </a:bodyPr>
          <a:lstStyle/>
          <a:p>
            <a:r>
              <a:rPr lang="en-US" altLang="zh-CN" sz="1400" dirty="0">
                <a:latin typeface="Arial" panose="020B0604020202020204" pitchFamily="34" charset="0"/>
                <a:cs typeface="Arial" panose="020B0604020202020204" pitchFamily="34" charset="0"/>
              </a:rPr>
              <a:t>O</a:t>
            </a:r>
            <a:r>
              <a:rPr lang="en-US" altLang="zh-CN" sz="1400" dirty="0" smtClean="0">
                <a:latin typeface="Arial" panose="020B0604020202020204" pitchFamily="34" charset="0"/>
                <a:cs typeface="Arial" panose="020B0604020202020204" pitchFamily="34" charset="0"/>
              </a:rPr>
              <a:t>DU</a:t>
            </a:r>
            <a:endParaRPr lang="zh-CN" altLang="en-US" sz="1400" dirty="0" smtClean="0">
              <a:latin typeface="Arial" panose="020B0604020202020204" pitchFamily="34" charset="0"/>
              <a:cs typeface="Arial" panose="020B0604020202020204" pitchFamily="34" charset="0"/>
            </a:endParaRPr>
          </a:p>
        </p:txBody>
      </p:sp>
      <p:cxnSp>
        <p:nvCxnSpPr>
          <p:cNvPr id="28" name="直接连接符 27"/>
          <p:cNvCxnSpPr/>
          <p:nvPr/>
        </p:nvCxnSpPr>
        <p:spPr>
          <a:xfrm>
            <a:off x="2560890" y="1331473"/>
            <a:ext cx="281829" cy="0"/>
          </a:xfrm>
          <a:prstGeom prst="line">
            <a:avLst/>
          </a:prstGeom>
          <a:ln w="9525">
            <a:solidFill>
              <a:schemeClr val="tx1">
                <a:lumMod val="75000"/>
                <a:lumOff val="2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33" name="矩形 32"/>
          <p:cNvSpPr/>
          <p:nvPr/>
        </p:nvSpPr>
        <p:spPr>
          <a:xfrm flipH="1">
            <a:off x="508613" y="942764"/>
            <a:ext cx="1811470" cy="259549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Eo</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34" name="矩形 33"/>
          <p:cNvSpPr/>
          <p:nvPr/>
        </p:nvSpPr>
        <p:spPr>
          <a:xfrm flipH="1">
            <a:off x="508613" y="3538256"/>
            <a:ext cx="1811470" cy="53057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Es</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35" name="矩形 34"/>
          <p:cNvSpPr/>
          <p:nvPr/>
        </p:nvSpPr>
        <p:spPr>
          <a:xfrm flipH="1">
            <a:off x="508613" y="4068828"/>
            <a:ext cx="1811470" cy="49529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Ei</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pic>
        <p:nvPicPr>
          <p:cNvPr id="27" name="图片 7"/>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1954249" y="1170208"/>
            <a:ext cx="641346" cy="34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30"/>
          <p:cNvSpPr txBox="1"/>
          <p:nvPr/>
        </p:nvSpPr>
        <p:spPr>
          <a:xfrm>
            <a:off x="1966651" y="823855"/>
            <a:ext cx="641522"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Meter</a:t>
            </a:r>
            <a:endParaRPr lang="zh-CN" altLang="en-US" sz="1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519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1000"/>
                                        <p:tgtEl>
                                          <p:spTgt spid="35"/>
                                        </p:tgtEl>
                                      </p:cBhvr>
                                    </p:animEffect>
                                    <p:anim calcmode="lin" valueType="num">
                                      <p:cBhvr>
                                        <p:cTn id="87" dur="1000" fill="hold"/>
                                        <p:tgtEl>
                                          <p:spTgt spid="35"/>
                                        </p:tgtEl>
                                        <p:attrNameLst>
                                          <p:attrName>ppt_x</p:attrName>
                                        </p:attrNameLst>
                                      </p:cBhvr>
                                      <p:tavLst>
                                        <p:tav tm="0">
                                          <p:val>
                                            <p:strVal val="#ppt_x"/>
                                          </p:val>
                                        </p:tav>
                                        <p:tav tm="100000">
                                          <p:val>
                                            <p:strVal val="#ppt_x"/>
                                          </p:val>
                                        </p:tav>
                                      </p:tavLst>
                                    </p:anim>
                                    <p:anim calcmode="lin" valueType="num">
                                      <p:cBhvr>
                                        <p:cTn id="88" dur="1000" fill="hold"/>
                                        <p:tgtEl>
                                          <p:spTgt spid="3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1000"/>
                                        <p:tgtEl>
                                          <p:spTgt spid="24"/>
                                        </p:tgtEl>
                                      </p:cBhvr>
                                    </p:animEffect>
                                    <p:anim calcmode="lin" valueType="num">
                                      <p:cBhvr>
                                        <p:cTn id="97" dur="1000" fill="hold"/>
                                        <p:tgtEl>
                                          <p:spTgt spid="24"/>
                                        </p:tgtEl>
                                        <p:attrNameLst>
                                          <p:attrName>ppt_x</p:attrName>
                                        </p:attrNameLst>
                                      </p:cBhvr>
                                      <p:tavLst>
                                        <p:tav tm="0">
                                          <p:val>
                                            <p:strVal val="#ppt_x"/>
                                          </p:val>
                                        </p:tav>
                                        <p:tav tm="100000">
                                          <p:val>
                                            <p:strVal val="#ppt_x"/>
                                          </p:val>
                                        </p:tav>
                                      </p:tavLst>
                                    </p:anim>
                                    <p:anim calcmode="lin" valueType="num">
                                      <p:cBhvr>
                                        <p:cTn id="98" dur="1000" fill="hold"/>
                                        <p:tgtEl>
                                          <p:spTgt spid="2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1000"/>
                                        <p:tgtEl>
                                          <p:spTgt spid="13"/>
                                        </p:tgtEl>
                                      </p:cBhvr>
                                    </p:animEffect>
                                    <p:anim calcmode="lin" valueType="num">
                                      <p:cBhvr>
                                        <p:cTn id="102" dur="1000" fill="hold"/>
                                        <p:tgtEl>
                                          <p:spTgt spid="13"/>
                                        </p:tgtEl>
                                        <p:attrNameLst>
                                          <p:attrName>ppt_x</p:attrName>
                                        </p:attrNameLst>
                                      </p:cBhvr>
                                      <p:tavLst>
                                        <p:tav tm="0">
                                          <p:val>
                                            <p:strVal val="#ppt_x"/>
                                          </p:val>
                                        </p:tav>
                                        <p:tav tm="100000">
                                          <p:val>
                                            <p:strVal val="#ppt_x"/>
                                          </p:val>
                                        </p:tav>
                                      </p:tavLst>
                                    </p:anim>
                                    <p:anim calcmode="lin" valueType="num">
                                      <p:cBhvr>
                                        <p:cTn id="103" dur="1000" fill="hold"/>
                                        <p:tgtEl>
                                          <p:spTgt spid="1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1000"/>
                                        <p:tgtEl>
                                          <p:spTgt spid="20"/>
                                        </p:tgtEl>
                                      </p:cBhvr>
                                    </p:animEffect>
                                    <p:anim calcmode="lin" valueType="num">
                                      <p:cBhvr>
                                        <p:cTn id="107" dur="1000" fill="hold"/>
                                        <p:tgtEl>
                                          <p:spTgt spid="20"/>
                                        </p:tgtEl>
                                        <p:attrNameLst>
                                          <p:attrName>ppt_x</p:attrName>
                                        </p:attrNameLst>
                                      </p:cBhvr>
                                      <p:tavLst>
                                        <p:tav tm="0">
                                          <p:val>
                                            <p:strVal val="#ppt_x"/>
                                          </p:val>
                                        </p:tav>
                                        <p:tav tm="100000">
                                          <p:val>
                                            <p:strVal val="#ppt_x"/>
                                          </p:val>
                                        </p:tav>
                                      </p:tavLst>
                                    </p:anim>
                                    <p:anim calcmode="lin" valueType="num">
                                      <p:cBhvr>
                                        <p:cTn id="108" dur="1000" fill="hold"/>
                                        <p:tgtEl>
                                          <p:spTgt spid="2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anim calcmode="lin" valueType="num">
                                      <p:cBhvr>
                                        <p:cTn id="112" dur="1000" fill="hold"/>
                                        <p:tgtEl>
                                          <p:spTgt spid="21"/>
                                        </p:tgtEl>
                                        <p:attrNameLst>
                                          <p:attrName>ppt_x</p:attrName>
                                        </p:attrNameLst>
                                      </p:cBhvr>
                                      <p:tavLst>
                                        <p:tav tm="0">
                                          <p:val>
                                            <p:strVal val="#ppt_x"/>
                                          </p:val>
                                        </p:tav>
                                        <p:tav tm="100000">
                                          <p:val>
                                            <p:strVal val="#ppt_x"/>
                                          </p:val>
                                        </p:tav>
                                      </p:tavLst>
                                    </p:anim>
                                    <p:anim calcmode="lin" valueType="num">
                                      <p:cBhvr>
                                        <p:cTn id="11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P spid="20" grpId="0"/>
      <p:bldP spid="25" grpId="0"/>
      <p:bldP spid="26" grpId="0"/>
      <p:bldP spid="33" grpId="0" animBg="1"/>
      <p:bldP spid="34" grpId="0" animBg="1"/>
      <p:bldP spid="35" grpId="0" animBg="1"/>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33</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842719" y="1795862"/>
            <a:ext cx="1103378" cy="1581915"/>
          </a:xfrm>
          <a:prstGeom prst="rect">
            <a:avLst/>
          </a:prstGeom>
        </p:spPr>
      </p:pic>
      <p:pic>
        <p:nvPicPr>
          <p:cNvPr id="5" name="图片 4"/>
          <p:cNvPicPr>
            <a:picLocks noChangeAspect="1"/>
          </p:cNvPicPr>
          <p:nvPr/>
        </p:nvPicPr>
        <p:blipFill rotWithShape="1">
          <a:blip r:embed="rId3" cstate="email">
            <a:extLst>
              <a:ext uri="{28A0092B-C50C-407E-A947-70E740481C1C}">
                <a14:useLocalDpi xmlns:a14="http://schemas.microsoft.com/office/drawing/2010/main" val="0"/>
              </a:ext>
            </a:extLst>
          </a:blip>
          <a:srcRect t="24605" b="18616"/>
          <a:stretch/>
        </p:blipFill>
        <p:spPr>
          <a:xfrm>
            <a:off x="2688899" y="4068828"/>
            <a:ext cx="1503058" cy="568951"/>
          </a:xfrm>
          <a:prstGeom prst="rect">
            <a:avLst/>
          </a:prstGeom>
        </p:spPr>
      </p:pic>
      <p:sp>
        <p:nvSpPr>
          <p:cNvPr id="6" name="文本框 5"/>
          <p:cNvSpPr txBox="1"/>
          <p:nvPr/>
        </p:nvSpPr>
        <p:spPr>
          <a:xfrm>
            <a:off x="3232530" y="4564118"/>
            <a:ext cx="494046"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IDU</a:t>
            </a:r>
            <a:endParaRPr lang="zh-CN" altLang="en-US" sz="1400" dirty="0" smtClean="0">
              <a:latin typeface="Arial" panose="020B0604020202020204" pitchFamily="34" charset="0"/>
              <a:cs typeface="Arial" panose="020B0604020202020204" pitchFamily="34" charset="0"/>
            </a:endParaRPr>
          </a:p>
        </p:txBody>
      </p:sp>
      <p:sp>
        <p:nvSpPr>
          <p:cNvPr id="7" name="文本框 6"/>
          <p:cNvSpPr txBox="1"/>
          <p:nvPr/>
        </p:nvSpPr>
        <p:spPr>
          <a:xfrm>
            <a:off x="3148521" y="1376547"/>
            <a:ext cx="583814" cy="307777"/>
          </a:xfrm>
          <a:prstGeom prst="rect">
            <a:avLst/>
          </a:prstGeom>
          <a:noFill/>
        </p:spPr>
        <p:txBody>
          <a:bodyPr wrap="none" rtlCol="0">
            <a:spAutoFit/>
          </a:bodyPr>
          <a:lstStyle/>
          <a:p>
            <a:r>
              <a:rPr lang="en-US" altLang="zh-CN" sz="1400" dirty="0">
                <a:latin typeface="Arial" panose="020B0604020202020204" pitchFamily="34" charset="0"/>
                <a:cs typeface="Arial" panose="020B0604020202020204" pitchFamily="34" charset="0"/>
              </a:rPr>
              <a:t>O</a:t>
            </a:r>
            <a:r>
              <a:rPr lang="en-US" altLang="zh-CN" sz="1400" dirty="0" smtClean="0">
                <a:latin typeface="Arial" panose="020B0604020202020204" pitchFamily="34" charset="0"/>
                <a:cs typeface="Arial" panose="020B0604020202020204" pitchFamily="34" charset="0"/>
              </a:rPr>
              <a:t>DU</a:t>
            </a:r>
            <a:endParaRPr lang="zh-CN" altLang="en-US" sz="1400" dirty="0" smtClean="0">
              <a:latin typeface="Arial" panose="020B0604020202020204" pitchFamily="34" charset="0"/>
              <a:cs typeface="Arial" panose="020B0604020202020204" pitchFamily="34" charset="0"/>
            </a:endParaRPr>
          </a:p>
        </p:txBody>
      </p:sp>
      <p:sp>
        <p:nvSpPr>
          <p:cNvPr id="8" name="矩形 7"/>
          <p:cNvSpPr/>
          <p:nvPr/>
        </p:nvSpPr>
        <p:spPr>
          <a:xfrm flipH="1">
            <a:off x="508613" y="942764"/>
            <a:ext cx="1811470" cy="259549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Eo</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9" name="矩形 8"/>
          <p:cNvSpPr/>
          <p:nvPr/>
        </p:nvSpPr>
        <p:spPr>
          <a:xfrm flipH="1">
            <a:off x="508613" y="3538256"/>
            <a:ext cx="1811470" cy="53057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Es</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10" name="矩形 9"/>
          <p:cNvSpPr/>
          <p:nvPr/>
        </p:nvSpPr>
        <p:spPr>
          <a:xfrm flipH="1">
            <a:off x="508613" y="4068828"/>
            <a:ext cx="1811470" cy="49529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Ei</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11" name="文本框 10"/>
          <p:cNvSpPr txBox="1"/>
          <p:nvPr/>
        </p:nvSpPr>
        <p:spPr>
          <a:xfrm>
            <a:off x="4847896" y="1554029"/>
            <a:ext cx="3137397" cy="738664"/>
          </a:xfrm>
          <a:prstGeom prst="rect">
            <a:avLst/>
          </a:prstGeom>
          <a:noFill/>
        </p:spPr>
        <p:txBody>
          <a:bodyPr wrap="none" rtlCol="0">
            <a:spAutoFit/>
          </a:bodyPr>
          <a:lstStyle/>
          <a:p>
            <a:pPr>
              <a:lnSpc>
                <a:spcPct val="150000"/>
              </a:lnSpc>
            </a:pPr>
            <a:r>
              <a:rPr lang="en-US" altLang="zh-CN" sz="1200" dirty="0" err="1" smtClean="0">
                <a:latin typeface="Arial" panose="020B0604020202020204" pitchFamily="34" charset="0"/>
                <a:cs typeface="Arial" panose="020B0604020202020204" pitchFamily="34" charset="0"/>
              </a:rPr>
              <a:t>Eo</a:t>
            </a:r>
            <a:r>
              <a:rPr lang="en-US" altLang="zh-CN" sz="1200" dirty="0" smtClean="0">
                <a:latin typeface="Arial" panose="020B0604020202020204" pitchFamily="34" charset="0"/>
                <a:cs typeface="Arial" panose="020B0604020202020204" pitchFamily="34" charset="0"/>
              </a:rPr>
              <a:t>: Electricity consumption of ODU running</a:t>
            </a:r>
          </a:p>
          <a:p>
            <a:pPr>
              <a:lnSpc>
                <a:spcPct val="150000"/>
              </a:lnSpc>
            </a:pPr>
            <a:r>
              <a:rPr lang="en-US" altLang="zh-CN" sz="1600" dirty="0" smtClean="0">
                <a:latin typeface="Arial" panose="020B0604020202020204" pitchFamily="34" charset="0"/>
                <a:cs typeface="Arial" panose="020B0604020202020204" pitchFamily="34" charset="0"/>
              </a:rPr>
              <a:t>Calculated per hour</a:t>
            </a:r>
            <a:endParaRPr lang="zh-CN" altLang="en-US" sz="1600" dirty="0" smtClean="0">
              <a:latin typeface="Arial" panose="020B0604020202020204" pitchFamily="34" charset="0"/>
              <a:cs typeface="Arial" panose="020B0604020202020204" pitchFamily="34" charset="0"/>
            </a:endParaRPr>
          </a:p>
        </p:txBody>
      </p:sp>
      <p:sp>
        <p:nvSpPr>
          <p:cNvPr id="12" name="文本框 11"/>
          <p:cNvSpPr txBox="1"/>
          <p:nvPr/>
        </p:nvSpPr>
        <p:spPr>
          <a:xfrm>
            <a:off x="4847896" y="2701106"/>
            <a:ext cx="1893467" cy="738664"/>
          </a:xfrm>
          <a:prstGeom prst="rect">
            <a:avLst/>
          </a:prstGeom>
          <a:noFill/>
        </p:spPr>
        <p:txBody>
          <a:bodyPr wrap="none" rtlCol="0">
            <a:spAutoFit/>
          </a:bodyPr>
          <a:lstStyle/>
          <a:p>
            <a:pPr>
              <a:lnSpc>
                <a:spcPct val="150000"/>
              </a:lnSpc>
            </a:pPr>
            <a:r>
              <a:rPr lang="en-US" altLang="zh-CN" sz="1200" dirty="0" err="1" smtClean="0">
                <a:latin typeface="Arial" panose="020B0604020202020204" pitchFamily="34" charset="0"/>
                <a:cs typeface="Arial" panose="020B0604020202020204" pitchFamily="34" charset="0"/>
              </a:rPr>
              <a:t>Es</a:t>
            </a:r>
            <a:r>
              <a:rPr lang="en-US" altLang="zh-CN" sz="1200" dirty="0" smtClean="0">
                <a:latin typeface="Arial" panose="020B0604020202020204" pitchFamily="34" charset="0"/>
                <a:cs typeface="Arial" panose="020B0604020202020204" pitchFamily="34" charset="0"/>
              </a:rPr>
              <a:t>: Standby electricity</a:t>
            </a:r>
          </a:p>
          <a:p>
            <a:pPr>
              <a:lnSpc>
                <a:spcPct val="150000"/>
              </a:lnSpc>
            </a:pPr>
            <a:r>
              <a:rPr lang="en-US" altLang="zh-CN" sz="1600" dirty="0" smtClean="0">
                <a:latin typeface="Arial" panose="020B0604020202020204" pitchFamily="34" charset="0"/>
                <a:cs typeface="Arial" panose="020B0604020202020204" pitchFamily="34" charset="0"/>
              </a:rPr>
              <a:t>Calculated per day</a:t>
            </a:r>
            <a:endParaRPr lang="zh-CN" altLang="en-US" sz="1600" dirty="0" smtClean="0">
              <a:latin typeface="Arial" panose="020B0604020202020204" pitchFamily="34" charset="0"/>
              <a:cs typeface="Arial" panose="020B0604020202020204" pitchFamily="34" charset="0"/>
            </a:endParaRPr>
          </a:p>
        </p:txBody>
      </p:sp>
      <p:sp>
        <p:nvSpPr>
          <p:cNvPr id="13" name="文本框 12"/>
          <p:cNvSpPr txBox="1"/>
          <p:nvPr/>
        </p:nvSpPr>
        <p:spPr>
          <a:xfrm>
            <a:off x="4847896" y="3848183"/>
            <a:ext cx="3060453" cy="738664"/>
          </a:xfrm>
          <a:prstGeom prst="rect">
            <a:avLst/>
          </a:prstGeom>
          <a:noFill/>
        </p:spPr>
        <p:txBody>
          <a:bodyPr wrap="none" rtlCol="0">
            <a:spAutoFit/>
          </a:bodyPr>
          <a:lstStyle/>
          <a:p>
            <a:pPr>
              <a:lnSpc>
                <a:spcPct val="150000"/>
              </a:lnSpc>
            </a:pPr>
            <a:r>
              <a:rPr lang="en-US" altLang="zh-CN" sz="1200" dirty="0" err="1" smtClean="0">
                <a:latin typeface="Arial" panose="020B0604020202020204" pitchFamily="34" charset="0"/>
                <a:cs typeface="Arial" panose="020B0604020202020204" pitchFamily="34" charset="0"/>
              </a:rPr>
              <a:t>Eo</a:t>
            </a:r>
            <a:r>
              <a:rPr lang="en-US" altLang="zh-CN" sz="1200" dirty="0" smtClean="0">
                <a:latin typeface="Arial" panose="020B0604020202020204" pitchFamily="34" charset="0"/>
                <a:cs typeface="Arial" panose="020B0604020202020204" pitchFamily="34" charset="0"/>
              </a:rPr>
              <a:t>: Electricity consumption of IDU running</a:t>
            </a:r>
          </a:p>
          <a:p>
            <a:pPr>
              <a:lnSpc>
                <a:spcPct val="150000"/>
              </a:lnSpc>
            </a:pPr>
            <a:r>
              <a:rPr lang="en-US" altLang="zh-CN" sz="1600" dirty="0" smtClean="0">
                <a:latin typeface="Arial" panose="020B0604020202020204" pitchFamily="34" charset="0"/>
                <a:cs typeface="Arial" panose="020B0604020202020204" pitchFamily="34" charset="0"/>
              </a:rPr>
              <a:t>Calculated per hour</a:t>
            </a:r>
            <a:endParaRPr lang="zh-CN" alt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35628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34</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842719" y="1795862"/>
            <a:ext cx="1103378" cy="1581915"/>
          </a:xfrm>
          <a:prstGeom prst="rect">
            <a:avLst/>
          </a:prstGeom>
        </p:spPr>
      </p:pic>
      <p:sp>
        <p:nvSpPr>
          <p:cNvPr id="7" name="文本框 6"/>
          <p:cNvSpPr txBox="1"/>
          <p:nvPr/>
        </p:nvSpPr>
        <p:spPr>
          <a:xfrm>
            <a:off x="3148521" y="1376547"/>
            <a:ext cx="583814" cy="307777"/>
          </a:xfrm>
          <a:prstGeom prst="rect">
            <a:avLst/>
          </a:prstGeom>
          <a:noFill/>
        </p:spPr>
        <p:txBody>
          <a:bodyPr wrap="none" rtlCol="0">
            <a:spAutoFit/>
          </a:bodyPr>
          <a:lstStyle/>
          <a:p>
            <a:r>
              <a:rPr lang="en-US" altLang="zh-CN" sz="1400" dirty="0">
                <a:latin typeface="Arial" panose="020B0604020202020204" pitchFamily="34" charset="0"/>
                <a:cs typeface="Arial" panose="020B0604020202020204" pitchFamily="34" charset="0"/>
              </a:rPr>
              <a:t>O</a:t>
            </a:r>
            <a:r>
              <a:rPr lang="en-US" altLang="zh-CN" sz="1400" dirty="0" smtClean="0">
                <a:latin typeface="Arial" panose="020B0604020202020204" pitchFamily="34" charset="0"/>
                <a:cs typeface="Arial" panose="020B0604020202020204" pitchFamily="34" charset="0"/>
              </a:rPr>
              <a:t>DU</a:t>
            </a:r>
            <a:endParaRPr lang="zh-CN" altLang="en-US" sz="1400" dirty="0" smtClean="0">
              <a:latin typeface="Arial" panose="020B0604020202020204" pitchFamily="34" charset="0"/>
              <a:cs typeface="Arial" panose="020B0604020202020204" pitchFamily="34" charset="0"/>
            </a:endParaRPr>
          </a:p>
        </p:txBody>
      </p:sp>
      <p:sp>
        <p:nvSpPr>
          <p:cNvPr id="8" name="矩形 7"/>
          <p:cNvSpPr/>
          <p:nvPr/>
        </p:nvSpPr>
        <p:spPr>
          <a:xfrm flipH="1">
            <a:off x="508613" y="942764"/>
            <a:ext cx="1811470" cy="259549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Eo</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11" name="文本框 10"/>
          <p:cNvSpPr txBox="1"/>
          <p:nvPr/>
        </p:nvSpPr>
        <p:spPr>
          <a:xfrm>
            <a:off x="4193628" y="792991"/>
            <a:ext cx="4871543" cy="3416320"/>
          </a:xfrm>
          <a:prstGeom prst="rect">
            <a:avLst/>
          </a:prstGeom>
          <a:noFill/>
        </p:spPr>
        <p:txBody>
          <a:bodyPr wrap="square" rtlCol="0">
            <a:spAutoFit/>
          </a:bodyPr>
          <a:lstStyle/>
          <a:p>
            <a:pPr>
              <a:lnSpc>
                <a:spcPct val="150000"/>
              </a:lnSpc>
            </a:pPr>
            <a:r>
              <a:rPr lang="en-US" altLang="zh-CN" sz="1600" dirty="0" err="1" smtClean="0">
                <a:latin typeface="Arial" panose="020B0604020202020204" pitchFamily="34" charset="0"/>
                <a:cs typeface="Arial" panose="020B0604020202020204" pitchFamily="34" charset="0"/>
              </a:rPr>
              <a:t>Eo</a:t>
            </a:r>
            <a:r>
              <a:rPr lang="en-US" altLang="zh-CN" sz="1200" dirty="0" smtClean="0">
                <a:latin typeface="Arial" panose="020B0604020202020204" pitchFamily="34" charset="0"/>
                <a:cs typeface="Arial" panose="020B0604020202020204" pitchFamily="34" charset="0"/>
              </a:rPr>
              <a:t>: Electricity consumption of ODU running</a:t>
            </a:r>
          </a:p>
          <a:p>
            <a:pPr>
              <a:lnSpc>
                <a:spcPct val="150000"/>
              </a:lnSpc>
            </a:pPr>
            <a:r>
              <a:rPr lang="en-US" altLang="zh-CN" sz="1600" dirty="0" smtClean="0">
                <a:latin typeface="Arial" panose="020B0604020202020204" pitchFamily="34" charset="0"/>
                <a:cs typeface="Arial" panose="020B0604020202020204" pitchFamily="34" charset="0"/>
              </a:rPr>
              <a:t>Calculated per hour</a:t>
            </a:r>
          </a:p>
          <a:p>
            <a:pPr>
              <a:lnSpc>
                <a:spcPct val="150000"/>
              </a:lnSpc>
            </a:pPr>
            <a:endParaRPr lang="en-US" altLang="zh-CN" sz="1600" dirty="0">
              <a:latin typeface="Arial" panose="020B0604020202020204" pitchFamily="34" charset="0"/>
              <a:cs typeface="Arial" panose="020B0604020202020204" pitchFamily="34" charset="0"/>
            </a:endParaRPr>
          </a:p>
          <a:p>
            <a:pPr>
              <a:lnSpc>
                <a:spcPct val="150000"/>
              </a:lnSpc>
              <a:spcBef>
                <a:spcPct val="0"/>
              </a:spcBef>
              <a:buFontTx/>
              <a:buNone/>
            </a:pPr>
            <a:r>
              <a:rPr lang="en-US" altLang="zh-CN" sz="1600" dirty="0">
                <a:latin typeface="Arial" panose="020B0604020202020204" pitchFamily="34" charset="0"/>
                <a:ea typeface="微软雅黑" panose="020B0503020204020204" pitchFamily="34" charset="-122"/>
                <a:cs typeface="Arial" panose="020B0604020202020204" pitchFamily="34" charset="0"/>
              </a:rPr>
              <a:t>The system takes the </a:t>
            </a:r>
            <a:endParaRPr lang="en-US" altLang="zh-CN" sz="1600" dirty="0" smtClean="0">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ct val="0"/>
              </a:spcBef>
              <a:buFontTx/>
              <a:buNone/>
            </a:pPr>
            <a:r>
              <a:rPr lang="en-US" altLang="zh-CN" sz="1600" u="sng" dirty="0" smtClean="0">
                <a:solidFill>
                  <a:srgbClr val="01ACBE"/>
                </a:solidFill>
                <a:latin typeface="Arial" panose="020B0604020202020204" pitchFamily="34" charset="0"/>
                <a:ea typeface="微软雅黑" panose="020B0503020204020204" pitchFamily="34" charset="-122"/>
                <a:cs typeface="Arial" panose="020B0604020202020204" pitchFamily="34" charset="0"/>
              </a:rPr>
              <a:t>indoor unit running </a:t>
            </a:r>
            <a:r>
              <a:rPr lang="en-US" altLang="zh-CN" sz="1600" u="sng" dirty="0">
                <a:solidFill>
                  <a:srgbClr val="01ACBE"/>
                </a:solidFill>
                <a:latin typeface="Arial" panose="020B0604020202020204" pitchFamily="34" charset="0"/>
                <a:ea typeface="微软雅黑" panose="020B0503020204020204" pitchFamily="34" charset="-122"/>
                <a:cs typeface="Arial" panose="020B0604020202020204" pitchFamily="34" charset="0"/>
              </a:rPr>
              <a:t>status</a:t>
            </a:r>
            <a:r>
              <a:rPr lang="en-US" altLang="zh-CN" sz="1600" dirty="0">
                <a:solidFill>
                  <a:srgbClr val="01ACBE"/>
                </a:solidFill>
                <a:latin typeface="Arial" panose="020B0604020202020204" pitchFamily="34" charset="0"/>
                <a:ea typeface="微软雅黑" panose="020B0503020204020204" pitchFamily="34" charset="-122"/>
                <a:cs typeface="Arial" panose="020B0604020202020204" pitchFamily="34" charset="0"/>
              </a:rPr>
              <a:t>,</a:t>
            </a:r>
            <a:r>
              <a:rPr lang="en-US" altLang="zh-CN" sz="1600" dirty="0">
                <a:latin typeface="Arial" panose="020B0604020202020204" pitchFamily="34" charset="0"/>
                <a:ea typeface="微软雅黑" panose="020B0503020204020204" pitchFamily="34" charset="-122"/>
                <a:cs typeface="Arial" panose="020B0604020202020204" pitchFamily="34" charset="0"/>
              </a:rPr>
              <a:t> </a:t>
            </a:r>
            <a:endParaRPr lang="en-US" altLang="zh-CN" sz="1600" dirty="0" smtClean="0">
              <a:latin typeface="Arial" panose="020B0604020202020204" pitchFamily="34" charset="0"/>
              <a:ea typeface="微软雅黑" panose="020B0503020204020204" pitchFamily="34" charset="-122"/>
              <a:cs typeface="Arial" panose="020B0604020202020204" pitchFamily="34" charset="0"/>
            </a:endParaRPr>
          </a:p>
          <a:p>
            <a:pPr>
              <a:lnSpc>
                <a:spcPct val="150000"/>
              </a:lnSpc>
              <a:spcBef>
                <a:spcPct val="0"/>
              </a:spcBef>
              <a:buFontTx/>
              <a:buNone/>
            </a:pPr>
            <a:r>
              <a:rPr lang="en-US" altLang="zh-CN" sz="1600" dirty="0" smtClean="0">
                <a:latin typeface="Arial" panose="020B0604020202020204" pitchFamily="34" charset="0"/>
                <a:ea typeface="微软雅黑" panose="020B0503020204020204" pitchFamily="34" charset="-122"/>
                <a:cs typeface="Arial" panose="020B0604020202020204" pitchFamily="34" charset="0"/>
              </a:rPr>
              <a:t>the </a:t>
            </a:r>
            <a:r>
              <a:rPr lang="en-US" altLang="zh-CN" sz="1600" u="sng" dirty="0" smtClean="0">
                <a:solidFill>
                  <a:srgbClr val="01ACBE"/>
                </a:solidFill>
                <a:latin typeface="Arial" panose="020B0604020202020204" pitchFamily="34" charset="0"/>
                <a:ea typeface="微软雅黑" panose="020B0503020204020204" pitchFamily="34" charset="-122"/>
                <a:cs typeface="Arial" panose="020B0604020202020204" pitchFamily="34" charset="0"/>
              </a:rPr>
              <a:t>running time</a:t>
            </a:r>
            <a:r>
              <a:rPr lang="en-US" altLang="zh-CN" sz="1600" dirty="0" smtClean="0">
                <a:solidFill>
                  <a:srgbClr val="01ACBE"/>
                </a:solidFill>
                <a:latin typeface="Arial" panose="020B0604020202020204" pitchFamily="34" charset="0"/>
                <a:ea typeface="微软雅黑" panose="020B0503020204020204" pitchFamily="34" charset="-122"/>
                <a:cs typeface="Arial" panose="020B0604020202020204" pitchFamily="34" charset="0"/>
              </a:rPr>
              <a:t> </a:t>
            </a:r>
            <a:r>
              <a:rPr lang="en-US" altLang="zh-CN" sz="1600" dirty="0" smtClean="0">
                <a:latin typeface="Arial" panose="020B0604020202020204" pitchFamily="34" charset="0"/>
                <a:ea typeface="微软雅黑" panose="020B0503020204020204" pitchFamily="34" charset="-122"/>
                <a:cs typeface="Arial" panose="020B0604020202020204" pitchFamily="34" charset="0"/>
              </a:rPr>
              <a:t>and </a:t>
            </a:r>
          </a:p>
          <a:p>
            <a:pPr>
              <a:lnSpc>
                <a:spcPct val="150000"/>
              </a:lnSpc>
              <a:spcBef>
                <a:spcPct val="0"/>
              </a:spcBef>
              <a:buFontTx/>
              <a:buNone/>
            </a:pPr>
            <a:r>
              <a:rPr lang="en-US" altLang="zh-CN" sz="1600" dirty="0" smtClean="0">
                <a:latin typeface="Arial" panose="020B0604020202020204" pitchFamily="34" charset="0"/>
                <a:ea typeface="微软雅黑" panose="020B0503020204020204" pitchFamily="34" charset="-122"/>
                <a:cs typeface="Arial" panose="020B0604020202020204" pitchFamily="34" charset="0"/>
              </a:rPr>
              <a:t>the </a:t>
            </a:r>
            <a:r>
              <a:rPr lang="en-US" altLang="zh-CN" sz="1600" u="sng" dirty="0" smtClean="0">
                <a:solidFill>
                  <a:srgbClr val="01ACBE"/>
                </a:solidFill>
                <a:latin typeface="Arial" panose="020B0604020202020204" pitchFamily="34" charset="0"/>
                <a:ea typeface="微软雅黑" panose="020B0503020204020204" pitchFamily="34" charset="-122"/>
                <a:cs typeface="Arial" panose="020B0604020202020204" pitchFamily="34" charset="0"/>
              </a:rPr>
              <a:t>opening value of the electronic </a:t>
            </a:r>
            <a:r>
              <a:rPr lang="en-US" altLang="zh-CN" sz="1600" u="sng" dirty="0">
                <a:solidFill>
                  <a:srgbClr val="01ACBE"/>
                </a:solidFill>
                <a:latin typeface="Arial" panose="020B0604020202020204" pitchFamily="34" charset="0"/>
                <a:ea typeface="微软雅黑" panose="020B0503020204020204" pitchFamily="34" charset="-122"/>
                <a:cs typeface="Arial" panose="020B0604020202020204" pitchFamily="34" charset="0"/>
              </a:rPr>
              <a:t>expansion valve</a:t>
            </a:r>
            <a:r>
              <a:rPr lang="en-US" altLang="zh-CN" sz="1600" dirty="0">
                <a:solidFill>
                  <a:srgbClr val="01ACBE"/>
                </a:solidFill>
                <a:latin typeface="Arial" panose="020B0604020202020204" pitchFamily="34" charset="0"/>
                <a:ea typeface="微软雅黑" panose="020B0503020204020204" pitchFamily="34" charset="-122"/>
                <a:cs typeface="Arial" panose="020B0604020202020204" pitchFamily="34" charset="0"/>
              </a:rPr>
              <a:t> </a:t>
            </a:r>
            <a:r>
              <a:rPr lang="en-US" altLang="zh-CN" sz="1600" dirty="0">
                <a:latin typeface="Arial" panose="020B0604020202020204" pitchFamily="34" charset="0"/>
                <a:ea typeface="微软雅黑" panose="020B0503020204020204" pitchFamily="34" charset="-122"/>
                <a:cs typeface="Arial" panose="020B0604020202020204" pitchFamily="34" charset="0"/>
              </a:rPr>
              <a:t>as the distribution </a:t>
            </a:r>
            <a:r>
              <a:rPr lang="en-US" altLang="zh-CN" sz="1600" dirty="0" smtClean="0">
                <a:latin typeface="Arial" panose="020B0604020202020204" pitchFamily="34" charset="0"/>
                <a:ea typeface="微软雅黑" panose="020B0503020204020204" pitchFamily="34" charset="-122"/>
                <a:cs typeface="Arial" panose="020B0604020202020204" pitchFamily="34" charset="0"/>
              </a:rPr>
              <a:t>basis to allocate </a:t>
            </a:r>
            <a:r>
              <a:rPr lang="en-US" altLang="zh-CN" sz="1600" dirty="0" err="1" smtClean="0">
                <a:latin typeface="Arial" panose="020B0604020202020204" pitchFamily="34" charset="0"/>
                <a:ea typeface="微软雅黑" panose="020B0503020204020204" pitchFamily="34" charset="-122"/>
                <a:cs typeface="Arial" panose="020B0604020202020204" pitchFamily="34" charset="0"/>
              </a:rPr>
              <a:t>Eo</a:t>
            </a:r>
            <a:r>
              <a:rPr lang="en-US" altLang="zh-CN" sz="1600" dirty="0" smtClean="0">
                <a:latin typeface="Arial" panose="020B0604020202020204" pitchFamily="34" charset="0"/>
                <a:ea typeface="微软雅黑" panose="020B0503020204020204" pitchFamily="34" charset="-122"/>
                <a:cs typeface="Arial" panose="020B0604020202020204" pitchFamily="34" charset="0"/>
              </a:rPr>
              <a:t> to every indoor unit.</a:t>
            </a:r>
            <a:endParaRPr lang="en-US" altLang="zh-CN" sz="1600" dirty="0" smtClean="0">
              <a:latin typeface="Arial" panose="020B0604020202020204" pitchFamily="34" charset="0"/>
              <a:cs typeface="Arial" panose="020B0604020202020204" pitchFamily="34" charset="0"/>
            </a:endParaRPr>
          </a:p>
        </p:txBody>
      </p:sp>
      <p:sp>
        <p:nvSpPr>
          <p:cNvPr id="14" name="文本框 13"/>
          <p:cNvSpPr txBox="1"/>
          <p:nvPr/>
        </p:nvSpPr>
        <p:spPr>
          <a:xfrm>
            <a:off x="211897" y="4602316"/>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IDU1</a:t>
            </a:r>
            <a:endParaRPr lang="zh-CN" altLang="en-US" sz="1200" dirty="0" smtClean="0">
              <a:latin typeface="Arial" panose="020B0604020202020204" pitchFamily="34" charset="0"/>
              <a:cs typeface="Arial" panose="020B0604020202020204" pitchFamily="34" charset="0"/>
            </a:endParaRPr>
          </a:p>
        </p:txBody>
      </p:sp>
      <p:sp>
        <p:nvSpPr>
          <p:cNvPr id="15" name="文本框 14"/>
          <p:cNvSpPr txBox="1"/>
          <p:nvPr/>
        </p:nvSpPr>
        <p:spPr>
          <a:xfrm>
            <a:off x="880227" y="4602316"/>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IDU2</a:t>
            </a:r>
            <a:endParaRPr lang="zh-CN" altLang="en-US" sz="1200" dirty="0" smtClean="0">
              <a:latin typeface="Arial" panose="020B0604020202020204" pitchFamily="34" charset="0"/>
              <a:cs typeface="Arial" panose="020B0604020202020204" pitchFamily="34" charset="0"/>
            </a:endParaRPr>
          </a:p>
        </p:txBody>
      </p:sp>
      <p:sp>
        <p:nvSpPr>
          <p:cNvPr id="16" name="文本框 15"/>
          <p:cNvSpPr txBox="1"/>
          <p:nvPr/>
        </p:nvSpPr>
        <p:spPr>
          <a:xfrm>
            <a:off x="1633562" y="4602316"/>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IDU3</a:t>
            </a:r>
            <a:endParaRPr lang="zh-CN" altLang="en-US" sz="1200" dirty="0" smtClean="0">
              <a:latin typeface="Arial" panose="020B0604020202020204" pitchFamily="34" charset="0"/>
              <a:cs typeface="Arial" panose="020B0604020202020204" pitchFamily="34" charset="0"/>
            </a:endParaRPr>
          </a:p>
        </p:txBody>
      </p:sp>
      <p:sp>
        <p:nvSpPr>
          <p:cNvPr id="17" name="文本框 16"/>
          <p:cNvSpPr txBox="1"/>
          <p:nvPr/>
        </p:nvSpPr>
        <p:spPr>
          <a:xfrm>
            <a:off x="2320083" y="4602316"/>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IDU4</a:t>
            </a:r>
            <a:endParaRPr lang="zh-CN" altLang="en-US" sz="1200" dirty="0" smtClean="0">
              <a:latin typeface="Arial" panose="020B0604020202020204" pitchFamily="34" charset="0"/>
              <a:cs typeface="Arial" panose="020B0604020202020204" pitchFamily="34" charset="0"/>
            </a:endParaRPr>
          </a:p>
        </p:txBody>
      </p:sp>
      <p:sp>
        <p:nvSpPr>
          <p:cNvPr id="18" name="文本框 17"/>
          <p:cNvSpPr txBox="1"/>
          <p:nvPr/>
        </p:nvSpPr>
        <p:spPr>
          <a:xfrm>
            <a:off x="226881" y="4294539"/>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Eoi1</a:t>
            </a:r>
            <a:endParaRPr lang="zh-CN" altLang="en-US" sz="1400" dirty="0" smtClean="0">
              <a:solidFill>
                <a:srgbClr val="FF0000"/>
              </a:solidFill>
              <a:latin typeface="Arial" panose="020B0604020202020204" pitchFamily="34" charset="0"/>
              <a:cs typeface="Arial" panose="020B0604020202020204" pitchFamily="34" charset="0"/>
            </a:endParaRPr>
          </a:p>
        </p:txBody>
      </p:sp>
      <p:sp>
        <p:nvSpPr>
          <p:cNvPr id="19" name="文本框 18"/>
          <p:cNvSpPr txBox="1"/>
          <p:nvPr/>
        </p:nvSpPr>
        <p:spPr>
          <a:xfrm>
            <a:off x="863291" y="4294539"/>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Eoi2</a:t>
            </a:r>
            <a:endParaRPr lang="zh-CN" altLang="en-US" sz="1400" dirty="0" smtClean="0">
              <a:solidFill>
                <a:srgbClr val="FF0000"/>
              </a:solidFill>
              <a:latin typeface="Arial" panose="020B0604020202020204" pitchFamily="34" charset="0"/>
              <a:cs typeface="Arial" panose="020B0604020202020204" pitchFamily="34" charset="0"/>
            </a:endParaRPr>
          </a:p>
        </p:txBody>
      </p:sp>
      <p:sp>
        <p:nvSpPr>
          <p:cNvPr id="20" name="文本框 19"/>
          <p:cNvSpPr txBox="1"/>
          <p:nvPr/>
        </p:nvSpPr>
        <p:spPr>
          <a:xfrm>
            <a:off x="1635726" y="4294538"/>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Eoi3</a:t>
            </a:r>
            <a:endParaRPr lang="zh-CN" altLang="en-US" sz="1400" dirty="0" smtClean="0">
              <a:solidFill>
                <a:srgbClr val="FF0000"/>
              </a:solidFill>
              <a:latin typeface="Arial" panose="020B0604020202020204" pitchFamily="34" charset="0"/>
              <a:cs typeface="Arial" panose="020B0604020202020204" pitchFamily="34" charset="0"/>
            </a:endParaRPr>
          </a:p>
        </p:txBody>
      </p:sp>
      <p:sp>
        <p:nvSpPr>
          <p:cNvPr id="21" name="文本框 20"/>
          <p:cNvSpPr txBox="1"/>
          <p:nvPr/>
        </p:nvSpPr>
        <p:spPr>
          <a:xfrm>
            <a:off x="2308301" y="4287948"/>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Eoi4</a:t>
            </a:r>
            <a:endParaRPr lang="zh-CN" altLang="en-US" sz="1400" dirty="0" smtClean="0">
              <a:solidFill>
                <a:srgbClr val="FF0000"/>
              </a:solidFill>
              <a:latin typeface="Arial" panose="020B0604020202020204" pitchFamily="34" charset="0"/>
              <a:cs typeface="Arial" panose="020B0604020202020204" pitchFamily="34" charset="0"/>
            </a:endParaRPr>
          </a:p>
        </p:txBody>
      </p:sp>
      <p:cxnSp>
        <p:nvCxnSpPr>
          <p:cNvPr id="23" name="肘形连接符 22"/>
          <p:cNvCxnSpPr>
            <a:stCxn id="8" idx="2"/>
            <a:endCxn id="18" idx="0"/>
          </p:cNvCxnSpPr>
          <p:nvPr/>
        </p:nvCxnSpPr>
        <p:spPr>
          <a:xfrm rot="5400000">
            <a:off x="578409" y="3458599"/>
            <a:ext cx="756283" cy="915597"/>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肘形连接符 23"/>
          <p:cNvCxnSpPr>
            <a:stCxn id="8" idx="2"/>
            <a:endCxn id="19" idx="0"/>
          </p:cNvCxnSpPr>
          <p:nvPr/>
        </p:nvCxnSpPr>
        <p:spPr>
          <a:xfrm rot="5400000">
            <a:off x="896614" y="3776804"/>
            <a:ext cx="756283" cy="279187"/>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5" name="肘形连接符 24"/>
          <p:cNvCxnSpPr>
            <a:stCxn id="8" idx="2"/>
            <a:endCxn id="20" idx="0"/>
          </p:cNvCxnSpPr>
          <p:nvPr/>
        </p:nvCxnSpPr>
        <p:spPr>
          <a:xfrm rot="16200000" flipH="1">
            <a:off x="1282831" y="3669773"/>
            <a:ext cx="756282" cy="493248"/>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6" name="肘形连接符 25"/>
          <p:cNvCxnSpPr>
            <a:stCxn id="8" idx="2"/>
            <a:endCxn id="21" idx="0"/>
          </p:cNvCxnSpPr>
          <p:nvPr/>
        </p:nvCxnSpPr>
        <p:spPr>
          <a:xfrm rot="16200000" flipH="1">
            <a:off x="1622413" y="3330190"/>
            <a:ext cx="749692" cy="1165823"/>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73622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35</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4" name="矩形 3"/>
          <p:cNvSpPr/>
          <p:nvPr/>
        </p:nvSpPr>
        <p:spPr>
          <a:xfrm flipH="1">
            <a:off x="611166" y="2298861"/>
            <a:ext cx="1811470" cy="53057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Es</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
        <p:nvSpPr>
          <p:cNvPr id="5" name="文本框 4"/>
          <p:cNvSpPr txBox="1"/>
          <p:nvPr/>
        </p:nvSpPr>
        <p:spPr>
          <a:xfrm>
            <a:off x="3168868" y="1016295"/>
            <a:ext cx="1893467" cy="830997"/>
          </a:xfrm>
          <a:prstGeom prst="rect">
            <a:avLst/>
          </a:prstGeom>
          <a:noFill/>
        </p:spPr>
        <p:txBody>
          <a:bodyPr wrap="none" rtlCol="0">
            <a:spAutoFit/>
          </a:bodyPr>
          <a:lstStyle/>
          <a:p>
            <a:pPr>
              <a:lnSpc>
                <a:spcPct val="150000"/>
              </a:lnSpc>
            </a:pPr>
            <a:r>
              <a:rPr lang="en-US" altLang="zh-CN" sz="1600" dirty="0" err="1" smtClean="0">
                <a:latin typeface="Arial" panose="020B0604020202020204" pitchFamily="34" charset="0"/>
                <a:cs typeface="Arial" panose="020B0604020202020204" pitchFamily="34" charset="0"/>
              </a:rPr>
              <a:t>Es</a:t>
            </a:r>
            <a:r>
              <a:rPr lang="en-US" altLang="zh-CN" sz="1600" dirty="0" smtClean="0">
                <a:latin typeface="Arial" panose="020B0604020202020204" pitchFamily="34" charset="0"/>
                <a:cs typeface="Arial" panose="020B0604020202020204" pitchFamily="34" charset="0"/>
              </a:rPr>
              <a:t>: </a:t>
            </a:r>
            <a:r>
              <a:rPr lang="en-US" altLang="zh-CN" sz="1200" dirty="0" smtClean="0">
                <a:latin typeface="Arial" panose="020B0604020202020204" pitchFamily="34" charset="0"/>
                <a:cs typeface="Arial" panose="020B0604020202020204" pitchFamily="34" charset="0"/>
              </a:rPr>
              <a:t>Standby electricity</a:t>
            </a:r>
          </a:p>
          <a:p>
            <a:pPr>
              <a:lnSpc>
                <a:spcPct val="150000"/>
              </a:lnSpc>
            </a:pPr>
            <a:r>
              <a:rPr lang="en-US" altLang="zh-CN" sz="1600" dirty="0" smtClean="0">
                <a:latin typeface="Arial" panose="020B0604020202020204" pitchFamily="34" charset="0"/>
                <a:cs typeface="Arial" panose="020B0604020202020204" pitchFamily="34" charset="0"/>
              </a:rPr>
              <a:t>Calculated per day</a:t>
            </a:r>
          </a:p>
        </p:txBody>
      </p:sp>
      <p:pic>
        <p:nvPicPr>
          <p:cNvPr id="6" name="图片 5"/>
          <p:cNvPicPr>
            <a:picLocks noChangeAspect="1"/>
          </p:cNvPicPr>
          <p:nvPr/>
        </p:nvPicPr>
        <p:blipFill rotWithShape="1">
          <a:blip r:embed="rId2" cstate="email">
            <a:extLst>
              <a:ext uri="{28A0092B-C50C-407E-A947-70E740481C1C}">
                <a14:useLocalDpi xmlns:a14="http://schemas.microsoft.com/office/drawing/2010/main" val="0"/>
              </a:ext>
            </a:extLst>
          </a:blip>
          <a:srcRect t="19464" r="2474"/>
          <a:stretch/>
        </p:blipFill>
        <p:spPr>
          <a:xfrm>
            <a:off x="996208" y="1039779"/>
            <a:ext cx="996572" cy="574789"/>
          </a:xfrm>
          <a:prstGeom prst="rect">
            <a:avLst/>
          </a:prstGeom>
        </p:spPr>
      </p:pic>
      <p:sp>
        <p:nvSpPr>
          <p:cNvPr id="7" name="矩形 6"/>
          <p:cNvSpPr/>
          <p:nvPr/>
        </p:nvSpPr>
        <p:spPr>
          <a:xfrm>
            <a:off x="711267" y="1635076"/>
            <a:ext cx="1566454" cy="276999"/>
          </a:xfrm>
          <a:prstGeom prst="rect">
            <a:avLst/>
          </a:prstGeom>
        </p:spPr>
        <p:txBody>
          <a:bodyPr wrap="none">
            <a:spAutoFit/>
          </a:bodyPr>
          <a:lstStyle/>
          <a:p>
            <a:r>
              <a:rPr lang="en-US" altLang="zh-CN" sz="1200" dirty="0" smtClean="0">
                <a:latin typeface="Arial" panose="020B0604020202020204" pitchFamily="34" charset="0"/>
                <a:cs typeface="Arial" panose="020B0604020202020204" pitchFamily="34" charset="0"/>
              </a:rPr>
              <a:t>E</a:t>
            </a:r>
            <a:r>
              <a:rPr lang="zh-CN" altLang="en-US" sz="1200" dirty="0" smtClean="0">
                <a:latin typeface="Arial" panose="020B0604020202020204" pitchFamily="34" charset="0"/>
                <a:cs typeface="Arial" panose="020B0604020202020204" pitchFamily="34" charset="0"/>
              </a:rPr>
              <a:t>lectric </a:t>
            </a:r>
            <a:r>
              <a:rPr lang="zh-CN" altLang="en-US" sz="1200" dirty="0">
                <a:latin typeface="Arial" panose="020B0604020202020204" pitchFamily="34" charset="0"/>
                <a:cs typeface="Arial" panose="020B0604020202020204" pitchFamily="34" charset="0"/>
              </a:rPr>
              <a:t>heating belt </a:t>
            </a:r>
          </a:p>
        </p:txBody>
      </p:sp>
      <p:sp>
        <p:nvSpPr>
          <p:cNvPr id="8" name="文本框 7"/>
          <p:cNvSpPr txBox="1"/>
          <p:nvPr/>
        </p:nvSpPr>
        <p:spPr>
          <a:xfrm>
            <a:off x="3168868" y="2015965"/>
            <a:ext cx="5612525" cy="1846659"/>
          </a:xfrm>
          <a:prstGeom prst="rect">
            <a:avLst/>
          </a:prstGeom>
          <a:noFill/>
        </p:spPr>
        <p:txBody>
          <a:bodyPr wrap="square" rtlCol="0">
            <a:spAutoFit/>
          </a:bodyPr>
          <a:lstStyle/>
          <a:p>
            <a:pPr>
              <a:lnSpc>
                <a:spcPct val="150000"/>
              </a:lnSpc>
            </a:pPr>
            <a:r>
              <a:rPr lang="en-US" altLang="zh-CN" sz="1200" dirty="0" smtClean="0">
                <a:latin typeface="Arial" panose="020B0604020202020204" pitchFamily="34" charset="0"/>
                <a:cs typeface="Arial" panose="020B0604020202020204" pitchFamily="34" charset="0"/>
              </a:rPr>
              <a:t>Choice 1:</a:t>
            </a:r>
          </a:p>
          <a:p>
            <a:pPr>
              <a:lnSpc>
                <a:spcPct val="150000"/>
              </a:lnSpc>
            </a:pPr>
            <a:r>
              <a:rPr lang="en-US" altLang="zh-CN" sz="1600" dirty="0" smtClean="0">
                <a:latin typeface="Arial" panose="020B0604020202020204" pitchFamily="34" charset="0"/>
                <a:cs typeface="Arial" panose="020B0604020202020204" pitchFamily="34" charset="0"/>
              </a:rPr>
              <a:t>Allocated to the indoor units in use. The same calculation as the  </a:t>
            </a:r>
            <a:r>
              <a:rPr lang="en-US" altLang="zh-CN" sz="1600" dirty="0" err="1" smtClean="0">
                <a:latin typeface="Arial" panose="020B0604020202020204" pitchFamily="34" charset="0"/>
                <a:cs typeface="Arial" panose="020B0604020202020204" pitchFamily="34" charset="0"/>
              </a:rPr>
              <a:t>Eo</a:t>
            </a:r>
            <a:r>
              <a:rPr lang="en-US" altLang="zh-CN" sz="1600" dirty="0" smtClean="0">
                <a:latin typeface="Arial" panose="020B0604020202020204" pitchFamily="34" charset="0"/>
                <a:cs typeface="Arial" panose="020B0604020202020204" pitchFamily="34" charset="0"/>
              </a:rPr>
              <a:t> allocation. However</a:t>
            </a:r>
            <a:r>
              <a:rPr lang="en-US" altLang="zh-CN" sz="1600" dirty="0">
                <a:latin typeface="Arial" panose="020B0604020202020204" pitchFamily="34" charset="0"/>
                <a:cs typeface="Arial" panose="020B0604020202020204" pitchFamily="34" charset="0"/>
              </a:rPr>
              <a:t>, </a:t>
            </a:r>
            <a:r>
              <a:rPr lang="en-US" altLang="zh-CN" sz="1600" dirty="0" smtClean="0">
                <a:latin typeface="Arial" panose="020B0604020202020204" pitchFamily="34" charset="0"/>
                <a:cs typeface="Arial" panose="020B0604020202020204" pitchFamily="34" charset="0"/>
              </a:rPr>
              <a:t>if the </a:t>
            </a:r>
            <a:r>
              <a:rPr lang="en-US" altLang="zh-CN" sz="1600" dirty="0">
                <a:latin typeface="Arial" panose="020B0604020202020204" pitchFamily="34" charset="0"/>
                <a:cs typeface="Arial" panose="020B0604020202020204" pitchFamily="34" charset="0"/>
              </a:rPr>
              <a:t>outdoor units </a:t>
            </a:r>
            <a:r>
              <a:rPr lang="en-US" altLang="zh-CN" sz="1600" dirty="0" smtClean="0">
                <a:latin typeface="Arial" panose="020B0604020202020204" pitchFamily="34" charset="0"/>
                <a:cs typeface="Arial" panose="020B0604020202020204" pitchFamily="34" charset="0"/>
              </a:rPr>
              <a:t>are </a:t>
            </a:r>
            <a:r>
              <a:rPr lang="en-US" altLang="zh-CN" sz="1600" dirty="0">
                <a:latin typeface="Arial" panose="020B0604020202020204" pitchFamily="34" charset="0"/>
                <a:cs typeface="Arial" panose="020B0604020202020204" pitchFamily="34" charset="0"/>
              </a:rPr>
              <a:t>in standby </a:t>
            </a:r>
            <a:r>
              <a:rPr lang="en-US" altLang="zh-CN" sz="1600" dirty="0" smtClean="0">
                <a:latin typeface="Arial" panose="020B0604020202020204" pitchFamily="34" charset="0"/>
                <a:cs typeface="Arial" panose="020B0604020202020204" pitchFamily="34" charset="0"/>
              </a:rPr>
              <a:t>all the day, the </a:t>
            </a:r>
            <a:r>
              <a:rPr lang="en-US" altLang="zh-CN" sz="1600" dirty="0">
                <a:latin typeface="Arial" panose="020B0604020202020204" pitchFamily="34" charset="0"/>
                <a:cs typeface="Arial" panose="020B0604020202020204" pitchFamily="34" charset="0"/>
              </a:rPr>
              <a:t>software will allocate the </a:t>
            </a:r>
            <a:r>
              <a:rPr lang="en-US" altLang="zh-CN" sz="1600" dirty="0" err="1" smtClean="0">
                <a:latin typeface="Arial" panose="020B0604020202020204" pitchFamily="34" charset="0"/>
                <a:cs typeface="Arial" panose="020B0604020202020204" pitchFamily="34" charset="0"/>
              </a:rPr>
              <a:t>Es</a:t>
            </a:r>
            <a:r>
              <a:rPr lang="en-US" altLang="zh-CN" sz="1600" dirty="0" smtClean="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to the management </a:t>
            </a:r>
            <a:r>
              <a:rPr lang="en-US" altLang="zh-CN" sz="1600" dirty="0" smtClean="0">
                <a:latin typeface="Arial" panose="020B0604020202020204" pitchFamily="34" charset="0"/>
                <a:cs typeface="Arial" panose="020B0604020202020204" pitchFamily="34" charset="0"/>
              </a:rPr>
              <a:t>cost automatically.</a:t>
            </a:r>
          </a:p>
        </p:txBody>
      </p:sp>
      <p:sp>
        <p:nvSpPr>
          <p:cNvPr id="9" name="文本框 8"/>
          <p:cNvSpPr txBox="1"/>
          <p:nvPr/>
        </p:nvSpPr>
        <p:spPr>
          <a:xfrm>
            <a:off x="3168868" y="3945611"/>
            <a:ext cx="5612525" cy="738664"/>
          </a:xfrm>
          <a:prstGeom prst="rect">
            <a:avLst/>
          </a:prstGeom>
          <a:noFill/>
        </p:spPr>
        <p:txBody>
          <a:bodyPr wrap="square" rtlCol="0">
            <a:spAutoFit/>
          </a:bodyPr>
          <a:lstStyle/>
          <a:p>
            <a:pPr>
              <a:lnSpc>
                <a:spcPct val="150000"/>
              </a:lnSpc>
            </a:pPr>
            <a:r>
              <a:rPr lang="en-US" altLang="zh-CN" sz="1200" dirty="0" smtClean="0">
                <a:latin typeface="Arial" panose="020B0604020202020204" pitchFamily="34" charset="0"/>
                <a:cs typeface="Arial" panose="020B0604020202020204" pitchFamily="34" charset="0"/>
              </a:rPr>
              <a:t>Choice 2:</a:t>
            </a:r>
          </a:p>
          <a:p>
            <a:pPr>
              <a:lnSpc>
                <a:spcPct val="150000"/>
              </a:lnSpc>
            </a:pPr>
            <a:r>
              <a:rPr lang="en-US" altLang="zh-CN" sz="1600" dirty="0" smtClean="0">
                <a:latin typeface="Arial" panose="020B0604020202020204" pitchFamily="34" charset="0"/>
                <a:cs typeface="Arial" panose="020B0604020202020204" pitchFamily="34" charset="0"/>
              </a:rPr>
              <a:t>Divided to the management cost.</a:t>
            </a:r>
          </a:p>
        </p:txBody>
      </p:sp>
      <p:sp>
        <p:nvSpPr>
          <p:cNvPr id="10" name="文本框 9"/>
          <p:cNvSpPr txBox="1"/>
          <p:nvPr/>
        </p:nvSpPr>
        <p:spPr>
          <a:xfrm>
            <a:off x="67826" y="4325318"/>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IDU1</a:t>
            </a:r>
            <a:endParaRPr lang="zh-CN" altLang="en-US" sz="1200" dirty="0" smtClean="0">
              <a:latin typeface="Arial" panose="020B0604020202020204" pitchFamily="34" charset="0"/>
              <a:cs typeface="Arial" panose="020B0604020202020204" pitchFamily="34" charset="0"/>
            </a:endParaRPr>
          </a:p>
        </p:txBody>
      </p:sp>
      <p:sp>
        <p:nvSpPr>
          <p:cNvPr id="11" name="文本框 10"/>
          <p:cNvSpPr txBox="1"/>
          <p:nvPr/>
        </p:nvSpPr>
        <p:spPr>
          <a:xfrm>
            <a:off x="736156" y="4325318"/>
            <a:ext cx="534121"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IDU2</a:t>
            </a:r>
            <a:endParaRPr lang="zh-CN" altLang="en-US" sz="1200" dirty="0" smtClean="0">
              <a:latin typeface="Arial" panose="020B0604020202020204" pitchFamily="34" charset="0"/>
              <a:cs typeface="Arial" panose="020B0604020202020204" pitchFamily="34" charset="0"/>
            </a:endParaRPr>
          </a:p>
        </p:txBody>
      </p:sp>
      <p:sp>
        <p:nvSpPr>
          <p:cNvPr id="14" name="文本框 13"/>
          <p:cNvSpPr txBox="1"/>
          <p:nvPr/>
        </p:nvSpPr>
        <p:spPr>
          <a:xfrm>
            <a:off x="82810" y="4017541"/>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Esi1</a:t>
            </a:r>
            <a:endParaRPr lang="zh-CN" altLang="en-US" sz="1400" dirty="0" smtClean="0">
              <a:solidFill>
                <a:srgbClr val="FF0000"/>
              </a:solidFill>
              <a:latin typeface="Arial" panose="020B0604020202020204" pitchFamily="34" charset="0"/>
              <a:cs typeface="Arial" panose="020B0604020202020204" pitchFamily="34" charset="0"/>
            </a:endParaRPr>
          </a:p>
        </p:txBody>
      </p:sp>
      <p:sp>
        <p:nvSpPr>
          <p:cNvPr id="15" name="文本框 14"/>
          <p:cNvSpPr txBox="1"/>
          <p:nvPr/>
        </p:nvSpPr>
        <p:spPr>
          <a:xfrm>
            <a:off x="719220" y="4017541"/>
            <a:ext cx="543739" cy="307777"/>
          </a:xfrm>
          <a:prstGeom prst="rect">
            <a:avLst/>
          </a:prstGeom>
          <a:noFill/>
          <a:ln>
            <a:solidFill>
              <a:schemeClr val="accent6">
                <a:lumMod val="75000"/>
              </a:schemeClr>
            </a:solidFill>
          </a:ln>
        </p:spPr>
        <p:txBody>
          <a:bodyPr wrap="none" rtlCol="0">
            <a:spAutoFit/>
          </a:bodyPr>
          <a:lstStyle/>
          <a:p>
            <a:r>
              <a:rPr lang="en-US" altLang="zh-CN" sz="1400" dirty="0" smtClean="0">
                <a:solidFill>
                  <a:srgbClr val="FF0000"/>
                </a:solidFill>
                <a:latin typeface="Arial" panose="020B0604020202020204" pitchFamily="34" charset="0"/>
                <a:cs typeface="Arial" panose="020B0604020202020204" pitchFamily="34" charset="0"/>
              </a:rPr>
              <a:t>Esi2</a:t>
            </a:r>
            <a:endParaRPr lang="zh-CN" altLang="en-US" sz="1400" dirty="0" smtClean="0">
              <a:solidFill>
                <a:srgbClr val="FF0000"/>
              </a:solidFill>
              <a:latin typeface="Arial" panose="020B0604020202020204" pitchFamily="34" charset="0"/>
              <a:cs typeface="Arial" panose="020B0604020202020204" pitchFamily="34" charset="0"/>
            </a:endParaRPr>
          </a:p>
        </p:txBody>
      </p:sp>
      <p:cxnSp>
        <p:nvCxnSpPr>
          <p:cNvPr id="18" name="肘形连接符 17"/>
          <p:cNvCxnSpPr>
            <a:endCxn id="14" idx="0"/>
          </p:cNvCxnSpPr>
          <p:nvPr/>
        </p:nvCxnSpPr>
        <p:spPr>
          <a:xfrm rot="5400000">
            <a:off x="434338" y="3181601"/>
            <a:ext cx="756283" cy="915597"/>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肘形连接符 18"/>
          <p:cNvCxnSpPr>
            <a:endCxn id="15" idx="0"/>
          </p:cNvCxnSpPr>
          <p:nvPr/>
        </p:nvCxnSpPr>
        <p:spPr>
          <a:xfrm rot="5400000">
            <a:off x="752543" y="3499806"/>
            <a:ext cx="756283" cy="279187"/>
          </a:xfrm>
          <a:prstGeom prst="bentConnector3">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肘形连接符 21"/>
          <p:cNvCxnSpPr/>
          <p:nvPr/>
        </p:nvCxnSpPr>
        <p:spPr>
          <a:xfrm rot="16200000" flipH="1">
            <a:off x="1727100" y="3322005"/>
            <a:ext cx="749694" cy="641378"/>
          </a:xfrm>
          <a:prstGeom prst="bentConnector3">
            <a:avLst>
              <a:gd name="adj1" fmla="val 50000"/>
            </a:avLst>
          </a:prstGeom>
          <a:ln w="12700">
            <a:solidFill>
              <a:schemeClr val="accent6">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1321791" y="3123961"/>
            <a:ext cx="383438"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Or</a:t>
            </a:r>
            <a:endParaRPr lang="zh-CN" altLang="en-US" sz="1400" dirty="0" smtClean="0">
              <a:latin typeface="Arial" panose="020B0604020202020204" pitchFamily="34" charset="0"/>
              <a:cs typeface="Arial" panose="020B0604020202020204" pitchFamily="34" charset="0"/>
            </a:endParaRPr>
          </a:p>
        </p:txBody>
      </p:sp>
      <p:sp>
        <p:nvSpPr>
          <p:cNvPr id="28" name="文本框 27"/>
          <p:cNvSpPr txBox="1"/>
          <p:nvPr/>
        </p:nvSpPr>
        <p:spPr>
          <a:xfrm>
            <a:off x="2150766" y="4017541"/>
            <a:ext cx="394660" cy="307777"/>
          </a:xfrm>
          <a:prstGeom prst="rect">
            <a:avLst/>
          </a:prstGeom>
          <a:noFill/>
          <a:ln>
            <a:solidFill>
              <a:schemeClr val="accent6">
                <a:lumMod val="75000"/>
              </a:schemeClr>
            </a:solidFill>
          </a:ln>
        </p:spPr>
        <p:txBody>
          <a:bodyPr wrap="none" rtlCol="0">
            <a:spAutoFit/>
          </a:bodyPr>
          <a:lstStyle/>
          <a:p>
            <a:r>
              <a:rPr lang="en-US" altLang="zh-CN" sz="1400" dirty="0" err="1" smtClean="0">
                <a:solidFill>
                  <a:srgbClr val="FF0000"/>
                </a:solidFill>
                <a:latin typeface="Arial" panose="020B0604020202020204" pitchFamily="34" charset="0"/>
                <a:cs typeface="Arial" panose="020B0604020202020204" pitchFamily="34" charset="0"/>
              </a:rPr>
              <a:t>Es</a:t>
            </a:r>
            <a:endParaRPr lang="zh-CN" altLang="en-US" sz="1400" dirty="0" smtClean="0">
              <a:solidFill>
                <a:srgbClr val="FF0000"/>
              </a:solidFill>
              <a:latin typeface="Arial" panose="020B0604020202020204" pitchFamily="34" charset="0"/>
              <a:cs typeface="Arial" panose="020B0604020202020204" pitchFamily="34" charset="0"/>
            </a:endParaRPr>
          </a:p>
        </p:txBody>
      </p:sp>
      <p:sp>
        <p:nvSpPr>
          <p:cNvPr id="29" name="文本框 28"/>
          <p:cNvSpPr txBox="1"/>
          <p:nvPr/>
        </p:nvSpPr>
        <p:spPr>
          <a:xfrm>
            <a:off x="1720360" y="4354420"/>
            <a:ext cx="1404552"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Management cost</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006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7206" y="1702565"/>
            <a:ext cx="745068" cy="1101997"/>
          </a:xfrm>
          <a:prstGeom prst="rect">
            <a:avLst/>
          </a:prstGeom>
          <a:noFill/>
          <a:ln w="12700">
            <a:solidFill>
              <a:schemeClr val="tx1"/>
            </a:solidFill>
          </a:ln>
        </p:spPr>
        <p:txBody>
          <a:bodyPr wrap="square" rtlCol="0" anchor="ctr" anchorCtr="1">
            <a:noAutofit/>
          </a:bodyPr>
          <a:lstStyle/>
          <a:p>
            <a:r>
              <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KWh</a:t>
            </a: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5" name="直接连接符 4"/>
          <p:cNvCxnSpPr>
            <a:stCxn id="4" idx="0"/>
          </p:cNvCxnSpPr>
          <p:nvPr/>
        </p:nvCxnSpPr>
        <p:spPr>
          <a:xfrm flipV="1">
            <a:off x="899740" y="1097682"/>
            <a:ext cx="0" cy="60488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906512" y="3169557"/>
            <a:ext cx="181992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88423" y="1447639"/>
            <a:ext cx="1429407" cy="1910159"/>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2703860" y="3109459"/>
            <a:ext cx="63353" cy="142775"/>
            <a:chOff x="7991585" y="5579890"/>
            <a:chExt cx="47515" cy="107081"/>
          </a:xfrm>
        </p:grpSpPr>
        <p:cxnSp>
          <p:nvCxnSpPr>
            <p:cNvPr id="9" name="直接连接符 8"/>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flipV="1">
            <a:off x="2737727" y="3172739"/>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175579" y="3169198"/>
            <a:ext cx="181992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961637" y="3120748"/>
            <a:ext cx="63353" cy="142775"/>
            <a:chOff x="7991585" y="5579890"/>
            <a:chExt cx="47515" cy="107081"/>
          </a:xfrm>
        </p:grpSpPr>
        <p:cxnSp>
          <p:nvCxnSpPr>
            <p:cNvPr id="14" name="直接连接符 13"/>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flipV="1">
            <a:off x="4995504" y="3184028"/>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899740" y="2804562"/>
            <a:ext cx="0" cy="36576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981605" y="2452507"/>
            <a:ext cx="0" cy="146304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981605" y="2452507"/>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981605" y="3915547"/>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86742" y="3845188"/>
            <a:ext cx="63353" cy="142775"/>
            <a:chOff x="7991585" y="5579890"/>
            <a:chExt cx="47515" cy="107081"/>
          </a:xfrm>
        </p:grpSpPr>
        <p:cxnSp>
          <p:nvCxnSpPr>
            <p:cNvPr id="23" name="直接连接符 22"/>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p:nvPr/>
        </p:nvCxnSpPr>
        <p:spPr>
          <a:xfrm flipV="1">
            <a:off x="5020610" y="3908468"/>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986742" y="2388497"/>
            <a:ext cx="63353" cy="142775"/>
            <a:chOff x="7991585" y="5579890"/>
            <a:chExt cx="47515" cy="107081"/>
          </a:xfrm>
        </p:grpSpPr>
        <p:cxnSp>
          <p:nvCxnSpPr>
            <p:cNvPr id="27" name="直接连接符 26"/>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flipV="1">
            <a:off x="5020610" y="2451777"/>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458463" y="3908467"/>
            <a:ext cx="113567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444647" y="3172738"/>
            <a:ext cx="1149491"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458463" y="2447833"/>
            <a:ext cx="1135675" cy="3944"/>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611057" y="1400123"/>
            <a:ext cx="1027289" cy="70769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Public Electric Meter</a:t>
            </a:r>
            <a:endParaRPr lang="zh-CN" altLang="en-US" sz="1333" dirty="0">
              <a:latin typeface="Arial" panose="020B0604020202020204" pitchFamily="34" charset="0"/>
              <a:cs typeface="Arial" panose="020B0604020202020204" pitchFamily="34" charset="0"/>
            </a:endParaRPr>
          </a:p>
        </p:txBody>
      </p:sp>
      <p:sp>
        <p:nvSpPr>
          <p:cNvPr id="34" name="文本框 33"/>
          <p:cNvSpPr txBox="1"/>
          <p:nvPr/>
        </p:nvSpPr>
        <p:spPr>
          <a:xfrm>
            <a:off x="6588512" y="2283216"/>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Public Lighting</a:t>
            </a:r>
            <a:endParaRPr lang="zh-CN" altLang="en-US" sz="1333" dirty="0">
              <a:latin typeface="Arial" panose="020B0604020202020204" pitchFamily="34" charset="0"/>
              <a:cs typeface="Arial" panose="020B0604020202020204" pitchFamily="34" charset="0"/>
            </a:endParaRPr>
          </a:p>
        </p:txBody>
      </p:sp>
      <p:sp>
        <p:nvSpPr>
          <p:cNvPr id="35" name="文本框 34"/>
          <p:cNvSpPr txBox="1"/>
          <p:nvPr/>
        </p:nvSpPr>
        <p:spPr>
          <a:xfrm>
            <a:off x="6588512" y="3019412"/>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IDU 01</a:t>
            </a:r>
            <a:endParaRPr lang="zh-CN" altLang="en-US" sz="1333" dirty="0">
              <a:latin typeface="Arial" panose="020B0604020202020204" pitchFamily="34" charset="0"/>
              <a:cs typeface="Arial" panose="020B0604020202020204" pitchFamily="34" charset="0"/>
            </a:endParaRPr>
          </a:p>
        </p:txBody>
      </p:sp>
      <p:sp>
        <p:nvSpPr>
          <p:cNvPr id="36" name="文本框 35"/>
          <p:cNvSpPr txBox="1"/>
          <p:nvPr/>
        </p:nvSpPr>
        <p:spPr>
          <a:xfrm>
            <a:off x="6588512" y="3755608"/>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IDU 02</a:t>
            </a:r>
            <a:endParaRPr lang="zh-CN" altLang="en-US" sz="1333" dirty="0">
              <a:latin typeface="Arial" panose="020B0604020202020204" pitchFamily="34" charset="0"/>
              <a:cs typeface="Arial" panose="020B0604020202020204" pitchFamily="34" charset="0"/>
            </a:endParaRPr>
          </a:p>
        </p:txBody>
      </p:sp>
      <p:sp>
        <p:nvSpPr>
          <p:cNvPr id="37" name="右大括号 36"/>
          <p:cNvSpPr/>
          <p:nvPr/>
        </p:nvSpPr>
        <p:spPr>
          <a:xfrm>
            <a:off x="7935174" y="2372049"/>
            <a:ext cx="228005" cy="1623912"/>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38" name="文本框 37"/>
          <p:cNvSpPr txBox="1"/>
          <p:nvPr/>
        </p:nvSpPr>
        <p:spPr>
          <a:xfrm>
            <a:off x="8050555" y="2862545"/>
            <a:ext cx="1339659" cy="584775"/>
          </a:xfrm>
          <a:prstGeom prst="rect">
            <a:avLst/>
          </a:prstGeom>
          <a:noFill/>
        </p:spPr>
        <p:txBody>
          <a:bodyPr wrap="square" rtlCol="0">
            <a:spAutoFit/>
          </a:bodyPr>
          <a:lstStyle/>
          <a:p>
            <a:r>
              <a:rPr lang="en-US" altLang="zh-CN" sz="1600" dirty="0">
                <a:latin typeface="Arial" panose="020B0604020202020204" pitchFamily="34" charset="0"/>
                <a:cs typeface="Arial" panose="020B0604020202020204" pitchFamily="34" charset="0"/>
              </a:rPr>
              <a:t>Public Electricity</a:t>
            </a:r>
            <a:endParaRPr lang="zh-CN" altLang="en-US" sz="1600" dirty="0">
              <a:latin typeface="Arial" panose="020B0604020202020204" pitchFamily="34" charset="0"/>
              <a:cs typeface="Arial" panose="020B0604020202020204" pitchFamily="34" charset="0"/>
            </a:endParaRPr>
          </a:p>
        </p:txBody>
      </p:sp>
      <p:sp>
        <p:nvSpPr>
          <p:cNvPr id="39"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40" name="文本框 39"/>
          <p:cNvSpPr txBox="1"/>
          <p:nvPr/>
        </p:nvSpPr>
        <p:spPr>
          <a:xfrm>
            <a:off x="371386" y="713195"/>
            <a:ext cx="4589884" cy="338554"/>
          </a:xfrm>
          <a:prstGeom prst="rect">
            <a:avLst/>
          </a:prstGeom>
          <a:noFill/>
        </p:spPr>
        <p:txBody>
          <a:bodyPr wrap="square" rtlCol="0">
            <a:spAutoFit/>
          </a:bodyPr>
          <a:lstStyle/>
          <a:p>
            <a:r>
              <a:rPr lang="en-US" altLang="zh-CN" sz="1600" dirty="0">
                <a:latin typeface="Arial" panose="020B0604020202020204" pitchFamily="34" charset="0"/>
                <a:cs typeface="Arial" panose="020B0604020202020204" pitchFamily="34" charset="0"/>
              </a:rPr>
              <a:t>Indoor Unit Electricity </a:t>
            </a:r>
            <a:r>
              <a:rPr lang="en-US" altLang="zh-CN" sz="1600" dirty="0" smtClean="0">
                <a:latin typeface="Arial" panose="020B0604020202020204" pitchFamily="34" charset="0"/>
                <a:cs typeface="Arial" panose="020B0604020202020204" pitchFamily="34" charset="0"/>
              </a:rPr>
              <a:t>Consumption Method 1</a:t>
            </a:r>
            <a:endParaRPr lang="zh-CN" altLang="en-US" sz="1600" dirty="0">
              <a:latin typeface="Arial" panose="020B0604020202020204" pitchFamily="34" charset="0"/>
              <a:cs typeface="Arial" panose="020B0604020202020204" pitchFamily="34" charset="0"/>
            </a:endParaRPr>
          </a:p>
        </p:txBody>
      </p:sp>
      <p:sp>
        <p:nvSpPr>
          <p:cNvPr id="41" name="矩形 40"/>
          <p:cNvSpPr/>
          <p:nvPr/>
        </p:nvSpPr>
        <p:spPr>
          <a:xfrm>
            <a:off x="371386" y="4061618"/>
            <a:ext cx="4074490" cy="954107"/>
          </a:xfrm>
          <a:prstGeom prst="rect">
            <a:avLst/>
          </a:prstGeom>
          <a:solidFill>
            <a:schemeClr val="accent6">
              <a:lumMod val="75000"/>
            </a:schemeClr>
          </a:solidFill>
          <a:ln>
            <a:solidFill>
              <a:srgbClr val="FF0000"/>
            </a:solidFill>
          </a:ln>
        </p:spPr>
        <p:txBody>
          <a:bodyPr wrap="square">
            <a:spAutoFit/>
          </a:bodyPr>
          <a:lstStyle/>
          <a:p>
            <a:r>
              <a:rPr lang="en-US" altLang="zh-CN" b="1" i="1" dirty="0" smtClean="0">
                <a:solidFill>
                  <a:schemeClr val="bg1">
                    <a:lumMod val="95000"/>
                  </a:schemeClr>
                </a:solidFill>
                <a:latin typeface="Arial" panose="020B0604020202020204" pitchFamily="34" charset="0"/>
                <a:cs typeface="Arial" panose="020B0604020202020204" pitchFamily="34" charset="0"/>
              </a:rPr>
              <a:t>Estimated by Hi Dom III system</a:t>
            </a:r>
          </a:p>
          <a:p>
            <a:r>
              <a:rPr lang="en-US" altLang="zh-CN" sz="2000" b="1" i="1" dirty="0" smtClean="0">
                <a:solidFill>
                  <a:schemeClr val="bg1">
                    <a:lumMod val="95000"/>
                  </a:schemeClr>
                </a:solidFill>
                <a:latin typeface="Arial" panose="020B0604020202020204" pitchFamily="34" charset="0"/>
                <a:cs typeface="Arial" panose="020B0604020202020204" pitchFamily="34" charset="0"/>
              </a:rPr>
              <a:t>Or</a:t>
            </a:r>
          </a:p>
          <a:p>
            <a:r>
              <a:rPr lang="en-US" altLang="zh-CN" b="1" i="1" dirty="0" smtClean="0">
                <a:solidFill>
                  <a:schemeClr val="bg1">
                    <a:lumMod val="95000"/>
                  </a:schemeClr>
                </a:solidFill>
                <a:latin typeface="Arial" panose="020B0604020202020204" pitchFamily="34" charset="0"/>
                <a:cs typeface="Arial" panose="020B0604020202020204" pitchFamily="34" charset="0"/>
              </a:rPr>
              <a:t>Divided </a:t>
            </a:r>
            <a:r>
              <a:rPr lang="en-US" altLang="zh-CN" b="1" i="1" dirty="0">
                <a:solidFill>
                  <a:schemeClr val="bg1">
                    <a:lumMod val="95000"/>
                  </a:schemeClr>
                </a:solidFill>
                <a:latin typeface="Arial" panose="020B0604020202020204" pitchFamily="34" charset="0"/>
                <a:cs typeface="Arial" panose="020B0604020202020204" pitchFamily="34" charset="0"/>
              </a:rPr>
              <a:t>into </a:t>
            </a:r>
            <a:r>
              <a:rPr lang="en-US" altLang="zh-CN" b="1" i="1" dirty="0" smtClean="0">
                <a:solidFill>
                  <a:schemeClr val="bg1">
                    <a:lumMod val="95000"/>
                  </a:schemeClr>
                </a:solidFill>
                <a:latin typeface="Arial" panose="020B0604020202020204" pitchFamily="34" charset="0"/>
                <a:cs typeface="Arial" panose="020B0604020202020204" pitchFamily="34" charset="0"/>
              </a:rPr>
              <a:t>the management cost</a:t>
            </a:r>
            <a:endParaRPr lang="zh-CN" altLang="en-US" b="1" i="1" dirty="0">
              <a:solidFill>
                <a:schemeClr val="bg1">
                  <a:lumMod val="95000"/>
                </a:schemeClr>
              </a:solidFill>
              <a:latin typeface="Arial" panose="020B0604020202020204" pitchFamily="34" charset="0"/>
              <a:cs typeface="Arial" panose="020B0604020202020204" pitchFamily="34" charset="0"/>
            </a:endParaRPr>
          </a:p>
        </p:txBody>
      </p:sp>
      <p:pic>
        <p:nvPicPr>
          <p:cNvPr id="42" name="图片 41"/>
          <p:cNvPicPr>
            <a:picLocks noChangeAspect="1"/>
          </p:cNvPicPr>
          <p:nvPr/>
        </p:nvPicPr>
        <p:blipFill rotWithShape="1">
          <a:blip r:embed="rId3" cstate="email">
            <a:extLst>
              <a:ext uri="{28A0092B-C50C-407E-A947-70E740481C1C}">
                <a14:useLocalDpi xmlns:a14="http://schemas.microsoft.com/office/drawing/2010/main" val="0"/>
              </a:ext>
            </a:extLst>
          </a:blip>
          <a:srcRect t="24605" b="18616"/>
          <a:stretch/>
        </p:blipFill>
        <p:spPr>
          <a:xfrm>
            <a:off x="5024990" y="1289791"/>
            <a:ext cx="1503058" cy="568951"/>
          </a:xfrm>
          <a:prstGeom prst="rect">
            <a:avLst/>
          </a:prstGeom>
        </p:spPr>
      </p:pic>
      <p:sp>
        <p:nvSpPr>
          <p:cNvPr id="43" name="文本框 42"/>
          <p:cNvSpPr txBox="1"/>
          <p:nvPr/>
        </p:nvSpPr>
        <p:spPr>
          <a:xfrm>
            <a:off x="5536847" y="951122"/>
            <a:ext cx="494046" cy="307777"/>
          </a:xfrm>
          <a:prstGeom prst="rect">
            <a:avLst/>
          </a:prstGeom>
          <a:noFill/>
        </p:spPr>
        <p:txBody>
          <a:bodyPr wrap="none" rtlCol="0">
            <a:spAutoFit/>
          </a:bodyPr>
          <a:lstStyle/>
          <a:p>
            <a:r>
              <a:rPr lang="en-US" altLang="zh-CN" sz="1400" dirty="0" smtClean="0">
                <a:latin typeface="Arial" panose="020B0604020202020204" pitchFamily="34" charset="0"/>
                <a:cs typeface="Arial" panose="020B0604020202020204" pitchFamily="34" charset="0"/>
              </a:rPr>
              <a:t>IDU</a:t>
            </a:r>
            <a:endParaRPr lang="zh-CN" altLang="en-US" sz="1400" dirty="0" smtClean="0">
              <a:latin typeface="Arial" panose="020B0604020202020204" pitchFamily="34" charset="0"/>
              <a:cs typeface="Arial" panose="020B0604020202020204" pitchFamily="34" charset="0"/>
            </a:endParaRPr>
          </a:p>
        </p:txBody>
      </p:sp>
      <p:sp>
        <p:nvSpPr>
          <p:cNvPr id="44" name="矩形 43"/>
          <p:cNvSpPr/>
          <p:nvPr/>
        </p:nvSpPr>
        <p:spPr>
          <a:xfrm flipH="1">
            <a:off x="7029439" y="1231329"/>
            <a:ext cx="1811470" cy="49529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867" b="1" dirty="0" err="1" smtClean="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rPr>
              <a:t>Ei</a:t>
            </a:r>
            <a:endParaRPr lang="zh-CN" altLang="en-US" sz="1867" b="1" dirty="0">
              <a:ln w="9525">
                <a:solidFill>
                  <a:schemeClr val="bg1"/>
                </a:solidFill>
                <a:prstDash val="solid"/>
              </a:ln>
              <a:solidFill>
                <a:schemeClr val="accent6">
                  <a:lumMod val="75000"/>
                </a:schemeClr>
              </a:solidFill>
              <a:effectLst>
                <a:outerShdw blurRad="12700" dist="38100" dir="2700000" algn="tl" rotWithShape="0">
                  <a:schemeClr val="accent2">
                    <a:lumMod val="60000"/>
                    <a:lumOff val="40000"/>
                  </a:scheme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235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6141" y="1758257"/>
            <a:ext cx="745068" cy="1101997"/>
          </a:xfrm>
          <a:prstGeom prst="rect">
            <a:avLst/>
          </a:prstGeom>
          <a:noFill/>
          <a:ln w="12700">
            <a:solidFill>
              <a:schemeClr val="tx1"/>
            </a:solidFill>
          </a:ln>
        </p:spPr>
        <p:txBody>
          <a:bodyPr wrap="square" rtlCol="0" anchor="ctr" anchorCtr="1">
            <a:noAutofit/>
          </a:bodyPr>
          <a:lstStyle/>
          <a:p>
            <a:r>
              <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KWh</a:t>
            </a: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5" name="直接连接符 4"/>
          <p:cNvCxnSpPr>
            <a:stCxn id="4" idx="0"/>
          </p:cNvCxnSpPr>
          <p:nvPr/>
        </p:nvCxnSpPr>
        <p:spPr>
          <a:xfrm flipV="1">
            <a:off x="1068675" y="1153374"/>
            <a:ext cx="0" cy="60488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1075447" y="3216782"/>
            <a:ext cx="12192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57358" y="1503331"/>
            <a:ext cx="1429407" cy="2486647"/>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 name="组合 7"/>
          <p:cNvGrpSpPr/>
          <p:nvPr/>
        </p:nvGrpSpPr>
        <p:grpSpPr>
          <a:xfrm>
            <a:off x="2872794" y="3156684"/>
            <a:ext cx="63353" cy="142775"/>
            <a:chOff x="7991585" y="5579890"/>
            <a:chExt cx="47515" cy="107081"/>
          </a:xfrm>
        </p:grpSpPr>
        <p:cxnSp>
          <p:nvCxnSpPr>
            <p:cNvPr id="9" name="直接连接符 8"/>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flipV="1">
            <a:off x="2906662" y="3219964"/>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344514" y="3216423"/>
            <a:ext cx="181992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130572" y="3167973"/>
            <a:ext cx="63353" cy="142775"/>
            <a:chOff x="7991585" y="5579890"/>
            <a:chExt cx="47515" cy="107081"/>
          </a:xfrm>
        </p:grpSpPr>
        <p:cxnSp>
          <p:nvCxnSpPr>
            <p:cNvPr id="14" name="直接连接符 13"/>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flipV="1">
            <a:off x="5164439" y="3231253"/>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068675" y="2860254"/>
            <a:ext cx="0" cy="36576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4150540" y="1917337"/>
            <a:ext cx="0" cy="207264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150540" y="2499733"/>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150540" y="3976319"/>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155677" y="3905960"/>
            <a:ext cx="63353" cy="142775"/>
            <a:chOff x="7991585" y="5579890"/>
            <a:chExt cx="47515" cy="107081"/>
          </a:xfrm>
        </p:grpSpPr>
        <p:cxnSp>
          <p:nvCxnSpPr>
            <p:cNvPr id="23" name="直接连接符 22"/>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p:nvPr/>
        </p:nvCxnSpPr>
        <p:spPr>
          <a:xfrm flipV="1">
            <a:off x="5189544" y="3969240"/>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155677" y="2435723"/>
            <a:ext cx="63353" cy="142775"/>
            <a:chOff x="7991585" y="5579890"/>
            <a:chExt cx="47515" cy="107081"/>
          </a:xfrm>
        </p:grpSpPr>
        <p:cxnSp>
          <p:nvCxnSpPr>
            <p:cNvPr id="27" name="直接连接符 26"/>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flipV="1">
            <a:off x="5189544" y="2499003"/>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627396" y="3969239"/>
            <a:ext cx="225299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613580" y="3231253"/>
            <a:ext cx="225299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627396" y="2499002"/>
            <a:ext cx="225299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779992" y="1455815"/>
            <a:ext cx="1027289" cy="70769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Tenant Electric Meter</a:t>
            </a:r>
            <a:endParaRPr lang="zh-CN" altLang="en-US" sz="1333" dirty="0">
              <a:latin typeface="Arial" panose="020B0604020202020204" pitchFamily="34" charset="0"/>
              <a:cs typeface="Arial" panose="020B0604020202020204" pitchFamily="34" charset="0"/>
            </a:endParaRPr>
          </a:p>
        </p:txBody>
      </p:sp>
      <p:sp>
        <p:nvSpPr>
          <p:cNvPr id="34" name="文本框 33"/>
          <p:cNvSpPr txBox="1"/>
          <p:nvPr/>
        </p:nvSpPr>
        <p:spPr>
          <a:xfrm>
            <a:off x="7943726" y="2316080"/>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Lighting</a:t>
            </a:r>
            <a:endParaRPr lang="zh-CN" altLang="en-US" sz="1333" dirty="0">
              <a:latin typeface="Arial" panose="020B0604020202020204" pitchFamily="34" charset="0"/>
              <a:cs typeface="Arial" panose="020B0604020202020204" pitchFamily="34" charset="0"/>
            </a:endParaRPr>
          </a:p>
        </p:txBody>
      </p:sp>
      <p:sp>
        <p:nvSpPr>
          <p:cNvPr id="35" name="文本框 34"/>
          <p:cNvSpPr txBox="1"/>
          <p:nvPr/>
        </p:nvSpPr>
        <p:spPr>
          <a:xfrm>
            <a:off x="7866576" y="2940066"/>
            <a:ext cx="1460665" cy="502573"/>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Kitchen and Toilet Socket</a:t>
            </a:r>
            <a:endParaRPr lang="zh-CN" altLang="en-US" sz="1333" dirty="0">
              <a:latin typeface="Arial" panose="020B0604020202020204" pitchFamily="34" charset="0"/>
              <a:cs typeface="Arial" panose="020B0604020202020204" pitchFamily="34" charset="0"/>
            </a:endParaRPr>
          </a:p>
        </p:txBody>
      </p:sp>
      <p:sp>
        <p:nvSpPr>
          <p:cNvPr id="36" name="文本框 35"/>
          <p:cNvSpPr txBox="1"/>
          <p:nvPr/>
        </p:nvSpPr>
        <p:spPr>
          <a:xfrm>
            <a:off x="7943726" y="3788472"/>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Spare</a:t>
            </a:r>
            <a:endParaRPr lang="zh-CN" altLang="en-US" sz="1333" dirty="0">
              <a:latin typeface="Arial" panose="020B0604020202020204" pitchFamily="34" charset="0"/>
              <a:cs typeface="Arial" panose="020B0604020202020204" pitchFamily="34" charset="0"/>
            </a:endParaRPr>
          </a:p>
        </p:txBody>
      </p:sp>
      <p:sp>
        <p:nvSpPr>
          <p:cNvPr id="37" name="文本框 36"/>
          <p:cNvSpPr txBox="1"/>
          <p:nvPr/>
        </p:nvSpPr>
        <p:spPr>
          <a:xfrm>
            <a:off x="3717330" y="1133549"/>
            <a:ext cx="3036564" cy="338554"/>
          </a:xfrm>
          <a:prstGeom prst="rect">
            <a:avLst/>
          </a:prstGeom>
          <a:noFill/>
        </p:spPr>
        <p:txBody>
          <a:bodyPr wrap="square" rtlCol="0">
            <a:spAutoFit/>
          </a:bodyPr>
          <a:lstStyle/>
          <a:p>
            <a:r>
              <a:rPr lang="en-US" altLang="zh-CN" sz="1600" dirty="0">
                <a:latin typeface="Arial" panose="020B0604020202020204" pitchFamily="34" charset="0"/>
                <a:cs typeface="Arial" panose="020B0604020202020204" pitchFamily="34" charset="0"/>
              </a:rPr>
              <a:t>Indoor Power Distribution Box</a:t>
            </a:r>
            <a:endParaRPr lang="zh-CN" altLang="en-US" sz="1600" dirty="0">
              <a:latin typeface="Arial" panose="020B0604020202020204" pitchFamily="34" charset="0"/>
              <a:cs typeface="Arial" panose="020B0604020202020204" pitchFamily="34" charset="0"/>
            </a:endParaRPr>
          </a:p>
        </p:txBody>
      </p:sp>
      <p:sp>
        <p:nvSpPr>
          <p:cNvPr id="38" name="矩形 37"/>
          <p:cNvSpPr/>
          <p:nvPr/>
        </p:nvSpPr>
        <p:spPr>
          <a:xfrm>
            <a:off x="3814133" y="1503331"/>
            <a:ext cx="2786332" cy="2917049"/>
          </a:xfrm>
          <a:prstGeom prst="rect">
            <a:avLst/>
          </a:prstGeom>
          <a:no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39" name="直接连接符 38"/>
          <p:cNvCxnSpPr/>
          <p:nvPr/>
        </p:nvCxnSpPr>
        <p:spPr>
          <a:xfrm flipH="1">
            <a:off x="4150540" y="1918067"/>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5155677" y="1854057"/>
            <a:ext cx="63353" cy="142775"/>
            <a:chOff x="7991585" y="5579890"/>
            <a:chExt cx="47515" cy="107081"/>
          </a:xfrm>
        </p:grpSpPr>
        <p:cxnSp>
          <p:nvCxnSpPr>
            <p:cNvPr id="41" name="直接连接符 40"/>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flipV="1">
            <a:off x="5189544" y="1917337"/>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5627396" y="1917337"/>
            <a:ext cx="225299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7943726" y="1734414"/>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Socket</a:t>
            </a:r>
            <a:endParaRPr lang="zh-CN" altLang="en-US" sz="1333" dirty="0">
              <a:latin typeface="Arial" panose="020B0604020202020204" pitchFamily="34" charset="0"/>
              <a:cs typeface="Arial" panose="020B0604020202020204" pitchFamily="34" charset="0"/>
            </a:endParaRPr>
          </a:p>
        </p:txBody>
      </p:sp>
      <p:cxnSp>
        <p:nvCxnSpPr>
          <p:cNvPr id="46" name="直接连接符 45"/>
          <p:cNvCxnSpPr/>
          <p:nvPr/>
        </p:nvCxnSpPr>
        <p:spPr>
          <a:xfrm flipV="1">
            <a:off x="850237" y="2873847"/>
            <a:ext cx="211668" cy="27084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850236" y="3140555"/>
            <a:ext cx="0" cy="6096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188901" y="3147960"/>
            <a:ext cx="63353" cy="142775"/>
            <a:chOff x="7991585" y="5579890"/>
            <a:chExt cx="47515" cy="107081"/>
          </a:xfrm>
        </p:grpSpPr>
        <p:cxnSp>
          <p:nvCxnSpPr>
            <p:cNvPr id="49" name="直接连接符 48"/>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51" name="直接连接符 50"/>
          <p:cNvCxnSpPr/>
          <p:nvPr/>
        </p:nvCxnSpPr>
        <p:spPr>
          <a:xfrm flipV="1">
            <a:off x="1231235" y="3211240"/>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1680376" y="3205857"/>
            <a:ext cx="12192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066973" y="3666807"/>
            <a:ext cx="63353" cy="142775"/>
            <a:chOff x="7991585" y="5579890"/>
            <a:chExt cx="47515" cy="107081"/>
          </a:xfrm>
        </p:grpSpPr>
        <p:cxnSp>
          <p:nvCxnSpPr>
            <p:cNvPr id="54" name="直接连接符 53"/>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p:cNvCxnSpPr/>
          <p:nvPr/>
        </p:nvCxnSpPr>
        <p:spPr>
          <a:xfrm flipV="1">
            <a:off x="1117774" y="3730087"/>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40075" y="3741375"/>
            <a:ext cx="24384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566915" y="3730086"/>
            <a:ext cx="158496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3151875" y="3730086"/>
            <a:ext cx="0" cy="109728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3151875" y="4817047"/>
            <a:ext cx="475488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7943725" y="4622674"/>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IDU</a:t>
            </a:r>
            <a:endParaRPr lang="zh-CN" altLang="en-US" sz="1333" dirty="0">
              <a:latin typeface="Arial" panose="020B0604020202020204" pitchFamily="34" charset="0"/>
              <a:cs typeface="Arial" panose="020B0604020202020204" pitchFamily="34" charset="0"/>
            </a:endParaRPr>
          </a:p>
        </p:txBody>
      </p:sp>
      <p:sp>
        <p:nvSpPr>
          <p:cNvPr id="6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64" name="文本框 63"/>
          <p:cNvSpPr txBox="1"/>
          <p:nvPr/>
        </p:nvSpPr>
        <p:spPr>
          <a:xfrm>
            <a:off x="371386" y="713195"/>
            <a:ext cx="4589884" cy="338554"/>
          </a:xfrm>
          <a:prstGeom prst="rect">
            <a:avLst/>
          </a:prstGeom>
          <a:noFill/>
        </p:spPr>
        <p:txBody>
          <a:bodyPr wrap="square" rtlCol="0">
            <a:spAutoFit/>
          </a:bodyPr>
          <a:lstStyle/>
          <a:p>
            <a:r>
              <a:rPr lang="en-US" altLang="zh-CN" sz="1600" dirty="0">
                <a:latin typeface="Arial" panose="020B0604020202020204" pitchFamily="34" charset="0"/>
                <a:cs typeface="Arial" panose="020B0604020202020204" pitchFamily="34" charset="0"/>
              </a:rPr>
              <a:t>Indoor Unit Electricity </a:t>
            </a:r>
            <a:r>
              <a:rPr lang="en-US" altLang="zh-CN" sz="1600" dirty="0" smtClean="0">
                <a:latin typeface="Arial" panose="020B0604020202020204" pitchFamily="34" charset="0"/>
                <a:cs typeface="Arial" panose="020B0604020202020204" pitchFamily="34" charset="0"/>
              </a:rPr>
              <a:t>Consumption Method 2</a:t>
            </a:r>
            <a:endParaRPr lang="zh-CN" altLang="en-US" sz="1600" dirty="0">
              <a:latin typeface="Arial" panose="020B0604020202020204" pitchFamily="34" charset="0"/>
              <a:cs typeface="Arial" panose="020B0604020202020204" pitchFamily="34" charset="0"/>
            </a:endParaRPr>
          </a:p>
        </p:txBody>
      </p:sp>
      <p:sp>
        <p:nvSpPr>
          <p:cNvPr id="65" name="矩形 64"/>
          <p:cNvSpPr/>
          <p:nvPr/>
        </p:nvSpPr>
        <p:spPr>
          <a:xfrm>
            <a:off x="371386" y="4131105"/>
            <a:ext cx="2254537" cy="923330"/>
          </a:xfrm>
          <a:prstGeom prst="rect">
            <a:avLst/>
          </a:prstGeom>
          <a:solidFill>
            <a:schemeClr val="accent6">
              <a:lumMod val="75000"/>
            </a:schemeClr>
          </a:solidFill>
          <a:ln>
            <a:solidFill>
              <a:srgbClr val="FF0000"/>
            </a:solidFill>
          </a:ln>
        </p:spPr>
        <p:txBody>
          <a:bodyPr wrap="square">
            <a:spAutoFit/>
          </a:bodyPr>
          <a:lstStyle/>
          <a:p>
            <a:r>
              <a:rPr lang="en-US" altLang="zh-CN" b="1" i="1" dirty="0" smtClean="0">
                <a:solidFill>
                  <a:schemeClr val="bg1">
                    <a:lumMod val="95000"/>
                  </a:schemeClr>
                </a:solidFill>
                <a:latin typeface="Arial" panose="020B0604020202020204" pitchFamily="34" charset="0"/>
                <a:cs typeface="Arial" panose="020B0604020202020204" pitchFamily="34" charset="0"/>
              </a:rPr>
              <a:t>No need for calculation in our control system.</a:t>
            </a:r>
            <a:endParaRPr lang="zh-CN" altLang="en-US" b="1" i="1" dirty="0">
              <a:solidFill>
                <a:schemeClr val="bg1">
                  <a:lumMod val="9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779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38</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4" name="文本框 3"/>
          <p:cNvSpPr txBox="1"/>
          <p:nvPr/>
        </p:nvSpPr>
        <p:spPr>
          <a:xfrm>
            <a:off x="371386" y="713195"/>
            <a:ext cx="4589884" cy="338554"/>
          </a:xfrm>
          <a:prstGeom prst="rect">
            <a:avLst/>
          </a:prstGeom>
          <a:noFill/>
        </p:spPr>
        <p:txBody>
          <a:bodyPr wrap="square" rtlCol="0">
            <a:spAutoFit/>
          </a:bodyPr>
          <a:lstStyle/>
          <a:p>
            <a:r>
              <a:rPr lang="en-US" altLang="zh-CN" sz="1600" dirty="0">
                <a:latin typeface="Arial" panose="020B0604020202020204" pitchFamily="34" charset="0"/>
                <a:cs typeface="Arial" panose="020B0604020202020204" pitchFamily="34" charset="0"/>
              </a:rPr>
              <a:t>Indoor Unit Electricity </a:t>
            </a:r>
            <a:r>
              <a:rPr lang="en-US" altLang="zh-CN" sz="1600" dirty="0" smtClean="0">
                <a:latin typeface="Arial" panose="020B0604020202020204" pitchFamily="34" charset="0"/>
                <a:cs typeface="Arial" panose="020B0604020202020204" pitchFamily="34" charset="0"/>
              </a:rPr>
              <a:t>Consumption Method 3</a:t>
            </a:r>
            <a:endParaRPr lang="zh-CN" altLang="en-US" sz="1600" dirty="0">
              <a:latin typeface="Arial" panose="020B0604020202020204" pitchFamily="34" charset="0"/>
              <a:cs typeface="Arial" panose="020B0604020202020204" pitchFamily="34" charset="0"/>
            </a:endParaRPr>
          </a:p>
        </p:txBody>
      </p:sp>
      <p:sp>
        <p:nvSpPr>
          <p:cNvPr id="5" name="文本框 4"/>
          <p:cNvSpPr txBox="1"/>
          <p:nvPr/>
        </p:nvSpPr>
        <p:spPr>
          <a:xfrm>
            <a:off x="710169" y="1723062"/>
            <a:ext cx="745068" cy="1101997"/>
          </a:xfrm>
          <a:prstGeom prst="rect">
            <a:avLst/>
          </a:prstGeom>
          <a:noFill/>
          <a:ln w="12700">
            <a:solidFill>
              <a:schemeClr val="tx1"/>
            </a:solidFill>
          </a:ln>
        </p:spPr>
        <p:txBody>
          <a:bodyPr wrap="square" rtlCol="0" anchor="ctr" anchorCtr="1">
            <a:noAutofit/>
          </a:bodyPr>
          <a:lstStyle/>
          <a:p>
            <a:r>
              <a:rPr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KWh</a:t>
            </a:r>
            <a:endParaRPr lang="zh-CN" altLang="en-US" sz="16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 name="直接连接符 5"/>
          <p:cNvCxnSpPr>
            <a:stCxn id="5" idx="0"/>
          </p:cNvCxnSpPr>
          <p:nvPr/>
        </p:nvCxnSpPr>
        <p:spPr>
          <a:xfrm flipV="1">
            <a:off x="1082703" y="1118179"/>
            <a:ext cx="0" cy="60488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089475" y="3190053"/>
            <a:ext cx="181992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71386" y="1468135"/>
            <a:ext cx="1429407" cy="1910159"/>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 name="组合 8"/>
          <p:cNvGrpSpPr/>
          <p:nvPr/>
        </p:nvGrpSpPr>
        <p:grpSpPr>
          <a:xfrm>
            <a:off x="2886823" y="3129955"/>
            <a:ext cx="63353" cy="142775"/>
            <a:chOff x="7991585" y="5579890"/>
            <a:chExt cx="47515" cy="107081"/>
          </a:xfrm>
        </p:grpSpPr>
        <p:cxnSp>
          <p:nvCxnSpPr>
            <p:cNvPr id="10" name="直接连接符 9"/>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2920690" y="3193235"/>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358542" y="3189695"/>
            <a:ext cx="181992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144600" y="3141245"/>
            <a:ext cx="63353" cy="142775"/>
            <a:chOff x="7991585" y="5579890"/>
            <a:chExt cx="47515" cy="107081"/>
          </a:xfrm>
        </p:grpSpPr>
        <p:cxnSp>
          <p:nvCxnSpPr>
            <p:cNvPr id="15" name="直接连接符 14"/>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flipV="1">
            <a:off x="5178467" y="3204525"/>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082703" y="2825059"/>
            <a:ext cx="0" cy="36576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4164568" y="2473004"/>
            <a:ext cx="0" cy="196626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164568" y="2473004"/>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164568" y="3817800"/>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169705" y="3747441"/>
            <a:ext cx="63353" cy="142775"/>
            <a:chOff x="7991585" y="5579890"/>
            <a:chExt cx="47515" cy="107081"/>
          </a:xfrm>
        </p:grpSpPr>
        <p:cxnSp>
          <p:nvCxnSpPr>
            <p:cNvPr id="23" name="直接连接符 22"/>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p:nvPr/>
        </p:nvCxnSpPr>
        <p:spPr>
          <a:xfrm flipV="1">
            <a:off x="5203573" y="3810721"/>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169705" y="2408994"/>
            <a:ext cx="63353" cy="142775"/>
            <a:chOff x="7991585" y="5579890"/>
            <a:chExt cx="47515" cy="107081"/>
          </a:xfrm>
        </p:grpSpPr>
        <p:cxnSp>
          <p:nvCxnSpPr>
            <p:cNvPr id="27" name="直接连接符 26"/>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flipV="1">
            <a:off x="5203573" y="2472274"/>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5641425" y="3810720"/>
            <a:ext cx="1787815" cy="708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5627609" y="3204524"/>
            <a:ext cx="1801631"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5641425" y="2472273"/>
            <a:ext cx="1787815" cy="73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794020" y="1420621"/>
            <a:ext cx="1027289" cy="502573"/>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Electric Meter</a:t>
            </a:r>
            <a:endParaRPr lang="zh-CN" altLang="en-US" sz="1333" dirty="0">
              <a:latin typeface="Arial" panose="020B0604020202020204" pitchFamily="34" charset="0"/>
              <a:cs typeface="Arial" panose="020B0604020202020204" pitchFamily="34" charset="0"/>
            </a:endParaRPr>
          </a:p>
        </p:txBody>
      </p:sp>
      <p:sp>
        <p:nvSpPr>
          <p:cNvPr id="34" name="文本框 33"/>
          <p:cNvSpPr txBox="1"/>
          <p:nvPr/>
        </p:nvSpPr>
        <p:spPr>
          <a:xfrm>
            <a:off x="7463276" y="2279762"/>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ODU</a:t>
            </a:r>
            <a:endParaRPr lang="zh-CN" altLang="en-US" sz="1333" dirty="0">
              <a:latin typeface="Arial" panose="020B0604020202020204" pitchFamily="34" charset="0"/>
              <a:cs typeface="Arial" panose="020B0604020202020204" pitchFamily="34" charset="0"/>
            </a:endParaRPr>
          </a:p>
        </p:txBody>
      </p:sp>
      <p:sp>
        <p:nvSpPr>
          <p:cNvPr id="35" name="文本框 34"/>
          <p:cNvSpPr txBox="1"/>
          <p:nvPr/>
        </p:nvSpPr>
        <p:spPr>
          <a:xfrm>
            <a:off x="7463276" y="3015958"/>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IDU 01</a:t>
            </a:r>
            <a:endParaRPr lang="zh-CN" altLang="en-US" sz="1333" dirty="0">
              <a:latin typeface="Arial" panose="020B0604020202020204" pitchFamily="34" charset="0"/>
              <a:cs typeface="Arial" panose="020B0604020202020204" pitchFamily="34" charset="0"/>
            </a:endParaRPr>
          </a:p>
        </p:txBody>
      </p:sp>
      <p:sp>
        <p:nvSpPr>
          <p:cNvPr id="36" name="文本框 35"/>
          <p:cNvSpPr txBox="1"/>
          <p:nvPr/>
        </p:nvSpPr>
        <p:spPr>
          <a:xfrm>
            <a:off x="7463276" y="3633910"/>
            <a:ext cx="1460665" cy="297454"/>
          </a:xfrm>
          <a:prstGeom prst="rect">
            <a:avLst/>
          </a:prstGeom>
          <a:noFill/>
        </p:spPr>
        <p:txBody>
          <a:bodyPr wrap="square" rtlCol="0">
            <a:spAutoFit/>
          </a:bodyPr>
          <a:lstStyle/>
          <a:p>
            <a:r>
              <a:rPr lang="en-US" altLang="zh-CN" sz="1333" dirty="0">
                <a:latin typeface="Arial" panose="020B0604020202020204" pitchFamily="34" charset="0"/>
                <a:cs typeface="Arial" panose="020B0604020202020204" pitchFamily="34" charset="0"/>
              </a:rPr>
              <a:t>IDU 02</a:t>
            </a:r>
            <a:endParaRPr lang="zh-CN" altLang="en-US" sz="1333" dirty="0">
              <a:latin typeface="Arial" panose="020B0604020202020204" pitchFamily="34" charset="0"/>
              <a:cs typeface="Arial" panose="020B0604020202020204" pitchFamily="34" charset="0"/>
            </a:endParaRPr>
          </a:p>
        </p:txBody>
      </p:sp>
      <p:cxnSp>
        <p:nvCxnSpPr>
          <p:cNvPr id="38" name="直接连接符 37"/>
          <p:cNvCxnSpPr/>
          <p:nvPr/>
        </p:nvCxnSpPr>
        <p:spPr>
          <a:xfrm flipH="1">
            <a:off x="4147346" y="4439269"/>
            <a:ext cx="101389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144600" y="4368910"/>
            <a:ext cx="63353" cy="142775"/>
            <a:chOff x="7991585" y="5579890"/>
            <a:chExt cx="47515" cy="107081"/>
          </a:xfrm>
        </p:grpSpPr>
        <p:cxnSp>
          <p:nvCxnSpPr>
            <p:cNvPr id="40" name="直接连接符 39"/>
            <p:cNvCxnSpPr/>
            <p:nvPr/>
          </p:nvCxnSpPr>
          <p:spPr>
            <a:xfrm>
              <a:off x="7994870" y="5584662"/>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7991585" y="5579890"/>
              <a:ext cx="44230" cy="10230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flipV="1">
            <a:off x="5178468" y="4432190"/>
            <a:ext cx="449141" cy="18223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5616320" y="4432189"/>
            <a:ext cx="1787815" cy="708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7468144" y="4290542"/>
            <a:ext cx="1460665" cy="297454"/>
          </a:xfrm>
          <a:prstGeom prst="rect">
            <a:avLst/>
          </a:prstGeom>
          <a:noFill/>
        </p:spPr>
        <p:txBody>
          <a:bodyPr wrap="square" rtlCol="0">
            <a:spAutoFit/>
          </a:bodyPr>
          <a:lstStyle/>
          <a:p>
            <a:r>
              <a:rPr lang="en-US" altLang="zh-CN" sz="1333" dirty="0" smtClean="0">
                <a:latin typeface="Arial" panose="020B0604020202020204" pitchFamily="34" charset="0"/>
                <a:cs typeface="Arial" panose="020B0604020202020204" pitchFamily="34" charset="0"/>
              </a:rPr>
              <a:t>SW BOX</a:t>
            </a:r>
            <a:endParaRPr lang="zh-CN" altLang="en-US" sz="1333" dirty="0">
              <a:latin typeface="Arial" panose="020B0604020202020204" pitchFamily="34" charset="0"/>
              <a:cs typeface="Arial" panose="020B0604020202020204" pitchFamily="34" charset="0"/>
            </a:endParaRPr>
          </a:p>
        </p:txBody>
      </p:sp>
      <p:sp>
        <p:nvSpPr>
          <p:cNvPr id="46" name="矩形 45"/>
          <p:cNvSpPr/>
          <p:nvPr/>
        </p:nvSpPr>
        <p:spPr>
          <a:xfrm>
            <a:off x="362528" y="3995248"/>
            <a:ext cx="3216244" cy="923330"/>
          </a:xfrm>
          <a:prstGeom prst="rect">
            <a:avLst/>
          </a:prstGeom>
          <a:solidFill>
            <a:schemeClr val="accent6">
              <a:lumMod val="75000"/>
            </a:schemeClr>
          </a:solidFill>
          <a:ln>
            <a:solidFill>
              <a:srgbClr val="FF0000"/>
            </a:solidFill>
          </a:ln>
        </p:spPr>
        <p:txBody>
          <a:bodyPr wrap="square">
            <a:spAutoFit/>
          </a:bodyPr>
          <a:lstStyle/>
          <a:p>
            <a:r>
              <a:rPr lang="en-US" altLang="zh-CN" b="1" i="1" dirty="0" smtClean="0">
                <a:solidFill>
                  <a:schemeClr val="bg1">
                    <a:lumMod val="95000"/>
                  </a:schemeClr>
                </a:solidFill>
                <a:latin typeface="Arial" panose="020B0604020202020204" pitchFamily="34" charset="0"/>
                <a:cs typeface="Arial" panose="020B0604020202020204" pitchFamily="34" charset="0"/>
              </a:rPr>
              <a:t>Measured and calculated together with ODU in the same system</a:t>
            </a:r>
            <a:endParaRPr lang="zh-CN" altLang="en-US" b="1" i="1" dirty="0">
              <a:solidFill>
                <a:schemeClr val="bg1">
                  <a:lumMod val="9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190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39</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5" name="矩形 4"/>
          <p:cNvSpPr/>
          <p:nvPr/>
        </p:nvSpPr>
        <p:spPr>
          <a:xfrm>
            <a:off x="387257" y="734756"/>
            <a:ext cx="5612525" cy="1569660"/>
          </a:xfrm>
          <a:prstGeom prst="rect">
            <a:avLst/>
          </a:prstGeom>
        </p:spPr>
        <p:txBody>
          <a:bodyPr wrap="square">
            <a:spAutoFit/>
          </a:bodyPr>
          <a:lstStyle/>
          <a:p>
            <a:pPr>
              <a:lnSpc>
                <a:spcPct val="150000"/>
              </a:lnSpc>
            </a:pPr>
            <a:r>
              <a:rPr lang="en-US" altLang="zh-CN" sz="1600" b="1" dirty="0" smtClean="0">
                <a:solidFill>
                  <a:srgbClr val="FF0000"/>
                </a:solidFill>
                <a:latin typeface="Arial" panose="020B0604020202020204" pitchFamily="34" charset="0"/>
                <a:ea typeface="Arial Unicode MS" panose="020B0604020202020204" pitchFamily="34" charset="-122"/>
                <a:cs typeface="Arial" panose="020B0604020202020204" pitchFamily="34" charset="0"/>
              </a:rPr>
              <a:t>Electricity consumption of public and idle indoor units</a:t>
            </a:r>
          </a:p>
          <a:p>
            <a:pPr>
              <a:lnSpc>
                <a:spcPct val="150000"/>
              </a:lnSpc>
            </a:pPr>
            <a:r>
              <a:rPr lang="en-US" altLang="zh-CN" sz="1600" dirty="0" smtClean="0">
                <a:latin typeface="Arial" panose="020B0604020202020204" pitchFamily="34" charset="0"/>
                <a:ea typeface="Arial Unicode MS" panose="020B0604020202020204" pitchFamily="34" charset="-122"/>
                <a:cs typeface="Arial" panose="020B0604020202020204" pitchFamily="34" charset="0"/>
              </a:rPr>
              <a:t>Public</a:t>
            </a:r>
            <a:r>
              <a:rPr lang="en-US" altLang="zh-CN" sz="1600" dirty="0">
                <a:latin typeface="Arial" panose="020B0604020202020204" pitchFamily="34" charset="0"/>
                <a:ea typeface="Arial Unicode MS" panose="020B0604020202020204" pitchFamily="34" charset="-122"/>
                <a:cs typeface="Arial" panose="020B0604020202020204" pitchFamily="34" charset="0"/>
              </a:rPr>
              <a:t>: </a:t>
            </a:r>
            <a:r>
              <a:rPr lang="en-US" altLang="zh-CN" sz="1400" dirty="0">
                <a:latin typeface="Arial" panose="020B0604020202020204" pitchFamily="34" charset="0"/>
                <a:ea typeface="Arial Unicode MS" panose="020B0604020202020204" pitchFamily="34" charset="-122"/>
                <a:cs typeface="Arial" panose="020B0604020202020204" pitchFamily="34" charset="0"/>
              </a:rPr>
              <a:t>Indoor units installed in public </a:t>
            </a:r>
            <a:r>
              <a:rPr lang="en-US" altLang="zh-CN" sz="1400" dirty="0" smtClean="0">
                <a:latin typeface="Arial" panose="020B0604020202020204" pitchFamily="34" charset="0"/>
                <a:ea typeface="Arial Unicode MS" panose="020B0604020202020204" pitchFamily="34" charset="-122"/>
                <a:cs typeface="Arial" panose="020B0604020202020204" pitchFamily="34" charset="0"/>
              </a:rPr>
              <a:t>areas.</a:t>
            </a:r>
            <a:endParaRPr lang="en-US" altLang="zh-CN" sz="1600" dirty="0">
              <a:latin typeface="Arial" panose="020B0604020202020204" pitchFamily="34" charset="0"/>
              <a:ea typeface="Arial Unicode MS" panose="020B0604020202020204" pitchFamily="34" charset="-122"/>
              <a:cs typeface="Arial" panose="020B0604020202020204" pitchFamily="34" charset="0"/>
            </a:endParaRPr>
          </a:p>
          <a:p>
            <a:pPr>
              <a:lnSpc>
                <a:spcPct val="150000"/>
              </a:lnSpc>
            </a:pPr>
            <a:r>
              <a:rPr lang="en-US" altLang="zh-CN" sz="1600" dirty="0">
                <a:latin typeface="Arial" panose="020B0604020202020204" pitchFamily="34" charset="0"/>
                <a:ea typeface="Arial Unicode MS" panose="020B0604020202020204" pitchFamily="34" charset="-122"/>
                <a:cs typeface="Arial" panose="020B0604020202020204" pitchFamily="34" charset="0"/>
              </a:rPr>
              <a:t>Idle: </a:t>
            </a:r>
            <a:r>
              <a:rPr lang="en-US" altLang="zh-CN" sz="1400" dirty="0">
                <a:latin typeface="Arial" panose="020B0604020202020204" pitchFamily="34" charset="0"/>
                <a:ea typeface="Arial Unicode MS" panose="020B0604020202020204" pitchFamily="34" charset="-122"/>
                <a:cs typeface="Arial" panose="020B0604020202020204" pitchFamily="34" charset="0"/>
              </a:rPr>
              <a:t>Indoor units that are idle while the </a:t>
            </a:r>
            <a:r>
              <a:rPr lang="en-US" altLang="zh-CN" sz="1400" dirty="0" smtClean="0">
                <a:latin typeface="Arial" panose="020B0604020202020204" pitchFamily="34" charset="0"/>
                <a:ea typeface="Arial Unicode MS" panose="020B0604020202020204" pitchFamily="34" charset="-122"/>
                <a:cs typeface="Arial" panose="020B0604020202020204" pitchFamily="34" charset="0"/>
              </a:rPr>
              <a:t>users are </a:t>
            </a:r>
            <a:r>
              <a:rPr lang="en-US" altLang="zh-CN" sz="1400" dirty="0">
                <a:latin typeface="Arial" panose="020B0604020202020204" pitchFamily="34" charset="0"/>
                <a:ea typeface="Arial Unicode MS" panose="020B0604020202020204" pitchFamily="34" charset="-122"/>
                <a:cs typeface="Arial" panose="020B0604020202020204" pitchFamily="34" charset="0"/>
              </a:rPr>
              <a:t>not </a:t>
            </a:r>
            <a:r>
              <a:rPr lang="en-US" altLang="zh-CN" sz="1400" dirty="0" smtClean="0">
                <a:latin typeface="Arial" panose="020B0604020202020204" pitchFamily="34" charset="0"/>
                <a:ea typeface="Arial Unicode MS" panose="020B0604020202020204" pitchFamily="34" charset="-122"/>
                <a:cs typeface="Arial" panose="020B0604020202020204" pitchFamily="34" charset="0"/>
              </a:rPr>
              <a:t>found.</a:t>
            </a:r>
            <a:endParaRPr lang="en-US" altLang="zh-CN" sz="1400" dirty="0">
              <a:latin typeface="Arial" panose="020B0604020202020204" pitchFamily="34" charset="0"/>
              <a:ea typeface="Arial Unicode MS" panose="020B0604020202020204" pitchFamily="34" charset="-122"/>
              <a:cs typeface="Arial" panose="020B0604020202020204" pitchFamily="34" charset="0"/>
            </a:endParaRPr>
          </a:p>
          <a:p>
            <a:pPr>
              <a:lnSpc>
                <a:spcPct val="150000"/>
              </a:lnSpc>
            </a:pPr>
            <a:r>
              <a:rPr lang="en-US" altLang="zh-CN" sz="1600" dirty="0">
                <a:latin typeface="Arial" panose="020B0604020202020204" pitchFamily="34" charset="0"/>
                <a:ea typeface="Arial Unicode MS" panose="020B0604020202020204" pitchFamily="34" charset="-122"/>
                <a:cs typeface="Arial" panose="020B0604020202020204" pitchFamily="34" charset="0"/>
              </a:rPr>
              <a:t>In use: </a:t>
            </a:r>
            <a:r>
              <a:rPr lang="en-US" altLang="zh-CN" sz="1400" dirty="0">
                <a:latin typeface="Arial" panose="020B0604020202020204" pitchFamily="34" charset="0"/>
                <a:ea typeface="Arial Unicode MS" panose="020B0604020202020204" pitchFamily="34" charset="-122"/>
                <a:cs typeface="Arial" panose="020B0604020202020204" pitchFamily="34" charset="0"/>
              </a:rPr>
              <a:t>Indoor units that are rented by </a:t>
            </a:r>
            <a:r>
              <a:rPr lang="en-US" altLang="zh-CN" sz="1400" dirty="0" smtClean="0">
                <a:latin typeface="Arial" panose="020B0604020202020204" pitchFamily="34" charset="0"/>
                <a:ea typeface="Arial Unicode MS" panose="020B0604020202020204" pitchFamily="34" charset="-122"/>
                <a:cs typeface="Arial" panose="020B0604020202020204" pitchFamily="34" charset="0"/>
              </a:rPr>
              <a:t>users.</a:t>
            </a:r>
            <a:endParaRPr lang="zh-CN" altLang="en-US" sz="1600" dirty="0">
              <a:latin typeface="Arial" panose="020B0604020202020204" pitchFamily="34" charset="0"/>
              <a:ea typeface="Arial Unicode MS" panose="020B0604020202020204" pitchFamily="34" charset="-122"/>
              <a:cs typeface="Arial" panose="020B0604020202020204" pitchFamily="34" charset="0"/>
            </a:endParaRPr>
          </a:p>
        </p:txBody>
      </p:sp>
      <p:pic>
        <p:nvPicPr>
          <p:cNvPr id="6" name="图片 5"/>
          <p:cNvPicPr>
            <a:picLocks noChangeAspect="1"/>
          </p:cNvPicPr>
          <p:nvPr/>
        </p:nvPicPr>
        <p:blipFill>
          <a:blip r:embed="rId2">
            <a:clrChange>
              <a:clrFrom>
                <a:srgbClr val="FFFFFF"/>
              </a:clrFrom>
              <a:clrTo>
                <a:srgbClr val="FFFFFF">
                  <a:alpha val="0"/>
                </a:srgbClr>
              </a:clrTo>
            </a:clrChange>
          </a:blip>
          <a:stretch>
            <a:fillRect/>
          </a:stretch>
        </p:blipFill>
        <p:spPr>
          <a:xfrm>
            <a:off x="4723750" y="983038"/>
            <a:ext cx="4177554" cy="2642757"/>
          </a:xfrm>
          <a:prstGeom prst="rect">
            <a:avLst/>
          </a:prstGeom>
        </p:spPr>
      </p:pic>
      <p:sp>
        <p:nvSpPr>
          <p:cNvPr id="7" name="文本框 6"/>
          <p:cNvSpPr txBox="1"/>
          <p:nvPr/>
        </p:nvSpPr>
        <p:spPr>
          <a:xfrm>
            <a:off x="387258" y="2349870"/>
            <a:ext cx="5612525" cy="1107996"/>
          </a:xfrm>
          <a:prstGeom prst="rect">
            <a:avLst/>
          </a:prstGeom>
          <a:noFill/>
        </p:spPr>
        <p:txBody>
          <a:bodyPr wrap="square" rtlCol="0">
            <a:spAutoFit/>
          </a:bodyPr>
          <a:lstStyle/>
          <a:p>
            <a:pPr>
              <a:lnSpc>
                <a:spcPct val="150000"/>
              </a:lnSpc>
            </a:pPr>
            <a:r>
              <a:rPr lang="en-US" altLang="zh-CN" sz="1200" dirty="0" smtClean="0">
                <a:latin typeface="Arial" panose="020B0604020202020204" pitchFamily="34" charset="0"/>
                <a:cs typeface="Arial" panose="020B0604020202020204" pitchFamily="34" charset="0"/>
              </a:rPr>
              <a:t>Choice 1:</a:t>
            </a:r>
          </a:p>
          <a:p>
            <a:pPr>
              <a:lnSpc>
                <a:spcPct val="150000"/>
              </a:lnSpc>
            </a:pPr>
            <a:r>
              <a:rPr lang="en-US" altLang="zh-CN" sz="1600" dirty="0" smtClean="0">
                <a:latin typeface="Arial" panose="020B0604020202020204" pitchFamily="34" charset="0"/>
                <a:cs typeface="Arial" panose="020B0604020202020204" pitchFamily="34" charset="0"/>
              </a:rPr>
              <a:t>Allocated to the indoor </a:t>
            </a:r>
            <a:r>
              <a:rPr lang="en-US" altLang="zh-CN" sz="1600" dirty="0">
                <a:latin typeface="Arial" panose="020B0604020202020204" pitchFamily="34" charset="0"/>
                <a:cs typeface="Arial" panose="020B0604020202020204" pitchFamily="34" charset="0"/>
              </a:rPr>
              <a:t>units averagely which </a:t>
            </a:r>
            <a:r>
              <a:rPr lang="en-US" altLang="zh-CN" sz="1600" dirty="0" smtClean="0">
                <a:latin typeface="Arial" panose="020B0604020202020204" pitchFamily="34" charset="0"/>
                <a:cs typeface="Arial" panose="020B0604020202020204" pitchFamily="34" charset="0"/>
              </a:rPr>
              <a:t>are connected to adapters with charging allocation function and </a:t>
            </a:r>
            <a:r>
              <a:rPr lang="en-US" altLang="zh-CN" sz="1600" dirty="0">
                <a:latin typeface="Arial" panose="020B0604020202020204" pitchFamily="34" charset="0"/>
                <a:cs typeface="Arial" panose="020B0604020202020204" pitchFamily="34" charset="0"/>
              </a:rPr>
              <a:t>in </a:t>
            </a:r>
            <a:r>
              <a:rPr lang="en-US" altLang="zh-CN" sz="1600" dirty="0" smtClean="0">
                <a:latin typeface="Arial" panose="020B0604020202020204" pitchFamily="34" charset="0"/>
                <a:cs typeface="Arial" panose="020B0604020202020204" pitchFamily="34" charset="0"/>
              </a:rPr>
              <a:t>use. </a:t>
            </a:r>
          </a:p>
        </p:txBody>
      </p:sp>
      <p:sp>
        <p:nvSpPr>
          <p:cNvPr id="8" name="文本框 7"/>
          <p:cNvSpPr txBox="1"/>
          <p:nvPr/>
        </p:nvSpPr>
        <p:spPr>
          <a:xfrm>
            <a:off x="387258" y="3520179"/>
            <a:ext cx="5612525" cy="738664"/>
          </a:xfrm>
          <a:prstGeom prst="rect">
            <a:avLst/>
          </a:prstGeom>
          <a:noFill/>
        </p:spPr>
        <p:txBody>
          <a:bodyPr wrap="square" rtlCol="0">
            <a:spAutoFit/>
          </a:bodyPr>
          <a:lstStyle/>
          <a:p>
            <a:pPr>
              <a:lnSpc>
                <a:spcPct val="150000"/>
              </a:lnSpc>
            </a:pPr>
            <a:r>
              <a:rPr lang="en-US" altLang="zh-CN" sz="1200" dirty="0" smtClean="0">
                <a:latin typeface="Arial" panose="020B0604020202020204" pitchFamily="34" charset="0"/>
                <a:cs typeface="Arial" panose="020B0604020202020204" pitchFamily="34" charset="0"/>
              </a:rPr>
              <a:t>Choice 2:</a:t>
            </a:r>
          </a:p>
          <a:p>
            <a:pPr>
              <a:lnSpc>
                <a:spcPct val="150000"/>
              </a:lnSpc>
            </a:pPr>
            <a:r>
              <a:rPr lang="en-US" altLang="zh-CN" sz="1600" dirty="0" smtClean="0">
                <a:latin typeface="Arial" panose="020B0604020202020204" pitchFamily="34" charset="0"/>
                <a:cs typeface="Arial" panose="020B0604020202020204" pitchFamily="34" charset="0"/>
              </a:rPr>
              <a:t>Divided to the management cost.</a:t>
            </a:r>
          </a:p>
        </p:txBody>
      </p:sp>
    </p:spTree>
    <p:extLst>
      <p:ext uri="{BB962C8B-B14F-4D97-AF65-F5344CB8AC3E}">
        <p14:creationId xmlns:p14="http://schemas.microsoft.com/office/powerpoint/2010/main" val="2147313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4"/>
          <p:cNvSpPr txBox="1"/>
          <p:nvPr/>
        </p:nvSpPr>
        <p:spPr>
          <a:xfrm>
            <a:off x="387259" y="183393"/>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sp>
        <p:nvSpPr>
          <p:cNvPr id="180" name="矩形 179"/>
          <p:cNvSpPr/>
          <p:nvPr/>
        </p:nvSpPr>
        <p:spPr>
          <a:xfrm>
            <a:off x="6143195" y="4489711"/>
            <a:ext cx="2565376" cy="400110"/>
          </a:xfrm>
          <a:prstGeom prst="rect">
            <a:avLst/>
          </a:prstGeom>
        </p:spPr>
        <p:txBody>
          <a:bodyPr wrap="square">
            <a:spAutoFit/>
          </a:bodyPr>
          <a:lstStyle/>
          <a:p>
            <a:pPr lvl="0" fontAlgn="ctr"/>
            <a:r>
              <a:rPr lang="en-US" altLang="zh-CN" sz="2000" dirty="0" smtClean="0">
                <a:solidFill>
                  <a:srgbClr val="01ACBE"/>
                </a:solidFill>
                <a:latin typeface="Arial" pitchFamily="34" charset="0"/>
                <a:ea typeface="MS PGothic" panose="020B0600070205080204" pitchFamily="34" charset="-128"/>
                <a:cs typeface="Arial" pitchFamily="34" charset="0"/>
              </a:rPr>
              <a:t>Connection Diagram</a:t>
            </a:r>
            <a:endParaRPr lang="en-US" altLang="zh-CN" sz="2000" dirty="0">
              <a:solidFill>
                <a:srgbClr val="01ACBE"/>
              </a:solidFill>
              <a:latin typeface="Arial" pitchFamily="34" charset="0"/>
              <a:ea typeface="MS PGothic" panose="020B0600070205080204" pitchFamily="34" charset="-128"/>
              <a:cs typeface="Arial" pitchFamily="34" charset="0"/>
            </a:endParaRPr>
          </a:p>
        </p:txBody>
      </p:sp>
      <p:pic>
        <p:nvPicPr>
          <p:cNvPr id="2" name="图片 1"/>
          <p:cNvPicPr>
            <a:picLocks noChangeAspect="1"/>
          </p:cNvPicPr>
          <p:nvPr/>
        </p:nvPicPr>
        <p:blipFill>
          <a:blip r:embed="rId3"/>
          <a:stretch>
            <a:fillRect/>
          </a:stretch>
        </p:blipFill>
        <p:spPr>
          <a:xfrm>
            <a:off x="736489" y="642503"/>
            <a:ext cx="7721711" cy="4500997"/>
          </a:xfrm>
          <a:prstGeom prst="rect">
            <a:avLst/>
          </a:prstGeom>
        </p:spPr>
      </p:pic>
    </p:spTree>
    <p:extLst>
      <p:ext uri="{BB962C8B-B14F-4D97-AF65-F5344CB8AC3E}">
        <p14:creationId xmlns:p14="http://schemas.microsoft.com/office/powerpoint/2010/main" val="46267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40</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Principle</a:t>
            </a:r>
          </a:p>
        </p:txBody>
      </p:sp>
      <p:sp>
        <p:nvSpPr>
          <p:cNvPr id="4" name="文本框 3"/>
          <p:cNvSpPr txBox="1"/>
          <p:nvPr/>
        </p:nvSpPr>
        <p:spPr>
          <a:xfrm>
            <a:off x="644056" y="755842"/>
            <a:ext cx="1236236" cy="369332"/>
          </a:xfrm>
          <a:prstGeom prst="rect">
            <a:avLst/>
          </a:prstGeom>
          <a:noFill/>
        </p:spPr>
        <p:txBody>
          <a:bodyPr wrap="none" rtlCol="0">
            <a:spAutoFit/>
          </a:bodyPr>
          <a:lstStyle/>
          <a:p>
            <a:r>
              <a:rPr lang="en-US" altLang="zh-CN" b="1" dirty="0" smtClean="0">
                <a:latin typeface="Arial" panose="020B0604020202020204" pitchFamily="34" charset="0"/>
                <a:cs typeface="Arial" panose="020B0604020202020204" pitchFamily="34" charset="0"/>
              </a:rPr>
              <a:t>Summary</a:t>
            </a:r>
            <a:endParaRPr lang="zh-CN" altLang="en-US" b="1" dirty="0" smtClean="0">
              <a:latin typeface="Arial" panose="020B0604020202020204" pitchFamily="34" charset="0"/>
              <a:cs typeface="Arial" panose="020B0604020202020204" pitchFamily="34" charset="0"/>
            </a:endParaRPr>
          </a:p>
        </p:txBody>
      </p:sp>
      <p:sp>
        <p:nvSpPr>
          <p:cNvPr id="6" name="文本框 5"/>
          <p:cNvSpPr txBox="1"/>
          <p:nvPr/>
        </p:nvSpPr>
        <p:spPr>
          <a:xfrm>
            <a:off x="644056" y="1137971"/>
            <a:ext cx="7243638" cy="3785652"/>
          </a:xfrm>
          <a:prstGeom prst="rect">
            <a:avLst/>
          </a:prstGeom>
          <a:noFill/>
        </p:spPr>
        <p:txBody>
          <a:bodyPr wrap="square" rtlCol="0">
            <a:spAutoFit/>
          </a:bodyPr>
          <a:lstStyle/>
          <a:p>
            <a:pPr>
              <a:lnSpc>
                <a:spcPct val="150000"/>
              </a:lnSpc>
            </a:pPr>
            <a:r>
              <a:rPr lang="en-US" altLang="zh-CN" sz="1600" dirty="0" smtClean="0">
                <a:latin typeface="Arial" panose="020B0604020202020204" pitchFamily="34" charset="0"/>
                <a:cs typeface="Arial" panose="020B0604020202020204" pitchFamily="34" charset="0"/>
              </a:rPr>
              <a:t>Electricity Usage of tenant</a:t>
            </a:r>
          </a:p>
          <a:p>
            <a:pPr>
              <a:lnSpc>
                <a:spcPct val="150000"/>
              </a:lnSpc>
            </a:pPr>
            <a:r>
              <a:rPr lang="en-US" altLang="zh-CN" sz="2000" dirty="0" smtClean="0">
                <a:latin typeface="Arial" panose="020B0604020202020204" pitchFamily="34" charset="0"/>
                <a:cs typeface="Arial" panose="020B0604020202020204" pitchFamily="34" charset="0"/>
              </a:rPr>
              <a:t>Et = ∑ </a:t>
            </a:r>
            <a:r>
              <a:rPr lang="en-US" altLang="zh-CN" sz="2000" dirty="0" err="1" smtClean="0">
                <a:latin typeface="Arial" panose="020B0604020202020204" pitchFamily="34" charset="0"/>
                <a:cs typeface="Arial" panose="020B0604020202020204" pitchFamily="34" charset="0"/>
              </a:rPr>
              <a:t>Eis</a:t>
            </a:r>
            <a:endParaRPr lang="en-US" altLang="zh-CN" sz="2000" dirty="0" smtClean="0">
              <a:latin typeface="Arial" panose="020B0604020202020204" pitchFamily="34" charset="0"/>
              <a:cs typeface="Arial" panose="020B0604020202020204" pitchFamily="34" charset="0"/>
            </a:endParaRPr>
          </a:p>
          <a:p>
            <a:pPr>
              <a:lnSpc>
                <a:spcPct val="150000"/>
              </a:lnSpc>
            </a:pPr>
            <a:r>
              <a:rPr lang="en-US" altLang="zh-CN" sz="2000" dirty="0" err="1" smtClean="0">
                <a:latin typeface="Arial" panose="020B0604020202020204" pitchFamily="34" charset="0"/>
                <a:cs typeface="Arial" panose="020B0604020202020204" pitchFamily="34" charset="0"/>
              </a:rPr>
              <a:t>Eis</a:t>
            </a:r>
            <a:r>
              <a:rPr lang="en-US" altLang="zh-CN" sz="2000" dirty="0">
                <a:latin typeface="Arial" panose="020B0604020202020204" pitchFamily="34" charset="0"/>
                <a:cs typeface="Arial" panose="020B0604020202020204" pitchFamily="34" charset="0"/>
              </a:rPr>
              <a:t> </a:t>
            </a:r>
            <a:r>
              <a:rPr lang="en-US" altLang="zh-CN" sz="2000" dirty="0" smtClean="0">
                <a:latin typeface="Arial" panose="020B0604020202020204" pitchFamily="34" charset="0"/>
                <a:cs typeface="Arial" panose="020B0604020202020204" pitchFamily="34" charset="0"/>
              </a:rPr>
              <a:t>= </a:t>
            </a:r>
            <a:r>
              <a:rPr lang="en-US" altLang="zh-CN" sz="2000" dirty="0" err="1" smtClean="0">
                <a:latin typeface="Arial" panose="020B0604020202020204" pitchFamily="34" charset="0"/>
                <a:cs typeface="Arial" panose="020B0604020202020204" pitchFamily="34" charset="0"/>
              </a:rPr>
              <a:t>Eoi</a:t>
            </a:r>
            <a:r>
              <a:rPr lang="en-US" altLang="zh-CN" sz="2000" dirty="0" smtClean="0">
                <a:latin typeface="Arial" panose="020B0604020202020204" pitchFamily="34" charset="0"/>
                <a:cs typeface="Arial" panose="020B0604020202020204" pitchFamily="34" charset="0"/>
              </a:rPr>
              <a:t> + </a:t>
            </a:r>
            <a:r>
              <a:rPr lang="en-US" altLang="zh-CN" sz="2000" dirty="0" err="1" smtClean="0">
                <a:solidFill>
                  <a:schemeClr val="accent5">
                    <a:lumMod val="75000"/>
                  </a:schemeClr>
                </a:solidFill>
                <a:latin typeface="Arial" panose="020B0604020202020204" pitchFamily="34" charset="0"/>
                <a:cs typeface="Arial" panose="020B0604020202020204" pitchFamily="34" charset="0"/>
              </a:rPr>
              <a:t>Esi</a:t>
            </a:r>
            <a:r>
              <a:rPr lang="en-US" altLang="zh-CN" sz="2000" dirty="0" smtClean="0">
                <a:latin typeface="Arial" panose="020B0604020202020204" pitchFamily="34" charset="0"/>
                <a:cs typeface="Arial" panose="020B0604020202020204" pitchFamily="34" charset="0"/>
              </a:rPr>
              <a:t> +</a:t>
            </a:r>
            <a:r>
              <a:rPr lang="en-US" altLang="zh-CN" sz="2000" dirty="0" err="1" smtClean="0">
                <a:solidFill>
                  <a:schemeClr val="accent5">
                    <a:lumMod val="75000"/>
                  </a:schemeClr>
                </a:solidFill>
                <a:latin typeface="Arial" panose="020B0604020202020204" pitchFamily="34" charset="0"/>
                <a:cs typeface="Arial" panose="020B0604020202020204" pitchFamily="34" charset="0"/>
              </a:rPr>
              <a:t>Ei</a:t>
            </a:r>
            <a:r>
              <a:rPr lang="en-US" altLang="zh-CN" sz="2000" dirty="0" smtClean="0">
                <a:latin typeface="Arial" panose="020B0604020202020204" pitchFamily="34" charset="0"/>
                <a:cs typeface="Arial" panose="020B0604020202020204" pitchFamily="34" charset="0"/>
              </a:rPr>
              <a:t> + </a:t>
            </a:r>
            <a:r>
              <a:rPr lang="en-US" altLang="zh-CN" sz="2000" dirty="0" err="1" smtClean="0">
                <a:solidFill>
                  <a:schemeClr val="accent5">
                    <a:lumMod val="75000"/>
                  </a:schemeClr>
                </a:solidFill>
                <a:latin typeface="Arial" panose="020B0604020202020204" pitchFamily="34" charset="0"/>
                <a:cs typeface="Arial" panose="020B0604020202020204" pitchFamily="34" charset="0"/>
              </a:rPr>
              <a:t>Epi</a:t>
            </a:r>
            <a:endParaRPr lang="en-US" altLang="zh-CN" sz="2000" dirty="0" smtClean="0">
              <a:solidFill>
                <a:schemeClr val="accent5">
                  <a:lumMod val="75000"/>
                </a:schemeClr>
              </a:solidFill>
              <a:latin typeface="Arial" panose="020B0604020202020204" pitchFamily="34" charset="0"/>
              <a:cs typeface="Arial" panose="020B0604020202020204" pitchFamily="34" charset="0"/>
            </a:endParaRPr>
          </a:p>
          <a:p>
            <a:pPr>
              <a:lnSpc>
                <a:spcPct val="150000"/>
              </a:lnSpc>
            </a:pPr>
            <a:r>
              <a:rPr lang="en-US" altLang="zh-CN" sz="2000" dirty="0" err="1" smtClean="0">
                <a:solidFill>
                  <a:schemeClr val="accent5">
                    <a:lumMod val="75000"/>
                  </a:schemeClr>
                </a:solidFill>
                <a:latin typeface="Arial" panose="020B0604020202020204" pitchFamily="34" charset="0"/>
                <a:cs typeface="Arial" panose="020B0604020202020204" pitchFamily="34" charset="0"/>
              </a:rPr>
              <a:t>Em</a:t>
            </a:r>
            <a:r>
              <a:rPr lang="en-US" altLang="zh-CN" sz="2000" dirty="0" smtClean="0">
                <a:solidFill>
                  <a:schemeClr val="accent5">
                    <a:lumMod val="75000"/>
                  </a:schemeClr>
                </a:solidFill>
                <a:latin typeface="Arial" panose="020B0604020202020204" pitchFamily="34" charset="0"/>
                <a:cs typeface="Arial" panose="020B0604020202020204" pitchFamily="34" charset="0"/>
              </a:rPr>
              <a:t> </a:t>
            </a:r>
            <a:r>
              <a:rPr lang="en-US" altLang="zh-CN" sz="2000" dirty="0">
                <a:solidFill>
                  <a:schemeClr val="accent5">
                    <a:lumMod val="75000"/>
                  </a:schemeClr>
                </a:solidFill>
                <a:latin typeface="Arial" panose="020B0604020202020204" pitchFamily="34" charset="0"/>
                <a:cs typeface="Arial" panose="020B0604020202020204" pitchFamily="34" charset="0"/>
              </a:rPr>
              <a:t>= </a:t>
            </a:r>
            <a:r>
              <a:rPr lang="en-US" altLang="zh-CN" sz="2000" dirty="0" err="1" smtClean="0">
                <a:solidFill>
                  <a:schemeClr val="accent5">
                    <a:lumMod val="75000"/>
                  </a:schemeClr>
                </a:solidFill>
                <a:latin typeface="Arial" panose="020B0604020202020204" pitchFamily="34" charset="0"/>
                <a:cs typeface="Arial" panose="020B0604020202020204" pitchFamily="34" charset="0"/>
              </a:rPr>
              <a:t>Es</a:t>
            </a:r>
            <a:r>
              <a:rPr lang="en-US" altLang="zh-CN" sz="2000" dirty="0" smtClean="0">
                <a:solidFill>
                  <a:schemeClr val="accent5">
                    <a:lumMod val="75000"/>
                  </a:schemeClr>
                </a:solidFill>
                <a:latin typeface="Arial" panose="020B0604020202020204" pitchFamily="34" charset="0"/>
                <a:cs typeface="Arial" panose="020B0604020202020204" pitchFamily="34" charset="0"/>
              </a:rPr>
              <a:t> </a:t>
            </a:r>
            <a:r>
              <a:rPr lang="en-US" altLang="zh-CN" sz="2000" dirty="0">
                <a:solidFill>
                  <a:schemeClr val="accent5">
                    <a:lumMod val="75000"/>
                  </a:schemeClr>
                </a:solidFill>
                <a:latin typeface="Arial" panose="020B0604020202020204" pitchFamily="34" charset="0"/>
                <a:cs typeface="Arial" panose="020B0604020202020204" pitchFamily="34" charset="0"/>
              </a:rPr>
              <a:t>+ </a:t>
            </a:r>
            <a:r>
              <a:rPr lang="en-US" altLang="zh-CN" sz="2000" dirty="0" err="1" smtClean="0">
                <a:solidFill>
                  <a:schemeClr val="accent5">
                    <a:lumMod val="75000"/>
                  </a:schemeClr>
                </a:solidFill>
                <a:latin typeface="Arial" panose="020B0604020202020204" pitchFamily="34" charset="0"/>
                <a:cs typeface="Arial" panose="020B0604020202020204" pitchFamily="34" charset="0"/>
              </a:rPr>
              <a:t>Ep</a:t>
            </a:r>
            <a:endParaRPr lang="en-US" altLang="zh-CN" sz="2000" dirty="0" smtClean="0">
              <a:solidFill>
                <a:schemeClr val="accent5">
                  <a:lumMod val="75000"/>
                </a:schemeClr>
              </a:solidFill>
              <a:latin typeface="Arial" panose="020B0604020202020204" pitchFamily="34" charset="0"/>
              <a:cs typeface="Arial" panose="020B0604020202020204" pitchFamily="34" charset="0"/>
            </a:endParaRPr>
          </a:p>
          <a:p>
            <a:pPr>
              <a:lnSpc>
                <a:spcPct val="150000"/>
              </a:lnSpc>
            </a:pPr>
            <a:r>
              <a:rPr lang="en-US" altLang="zh-CN" sz="1200" dirty="0" err="1" smtClean="0">
                <a:latin typeface="Arial" panose="020B0604020202020204" pitchFamily="34" charset="0"/>
                <a:cs typeface="Arial" panose="020B0604020202020204" pitchFamily="34" charset="0"/>
              </a:rPr>
              <a:t>Eis</a:t>
            </a:r>
            <a:r>
              <a:rPr lang="en-US" altLang="zh-CN" sz="1200" dirty="0" smtClean="0">
                <a:latin typeface="Arial" panose="020B0604020202020204" pitchFamily="34" charset="0"/>
                <a:cs typeface="Arial" panose="020B0604020202020204" pitchFamily="34" charset="0"/>
              </a:rPr>
              <a:t>, the total electricity consumption allocated to one indoor unit.</a:t>
            </a:r>
          </a:p>
          <a:p>
            <a:pPr>
              <a:lnSpc>
                <a:spcPct val="150000"/>
              </a:lnSpc>
            </a:pPr>
            <a:r>
              <a:rPr lang="en-US" altLang="zh-CN" sz="1200" dirty="0" err="1" smtClean="0">
                <a:latin typeface="Arial" panose="020B0604020202020204" pitchFamily="34" charset="0"/>
                <a:cs typeface="Arial" panose="020B0604020202020204" pitchFamily="34" charset="0"/>
              </a:rPr>
              <a:t>Eoi</a:t>
            </a:r>
            <a:r>
              <a:rPr lang="en-US" altLang="zh-CN" sz="1200" dirty="0" smtClean="0">
                <a:latin typeface="Arial" panose="020B0604020202020204" pitchFamily="34" charset="0"/>
                <a:cs typeface="Arial" panose="020B0604020202020204" pitchFamily="34" charset="0"/>
              </a:rPr>
              <a:t>, the electricity consumption allocated from ODU running electricity.</a:t>
            </a:r>
          </a:p>
          <a:p>
            <a:pPr>
              <a:lnSpc>
                <a:spcPct val="150000"/>
              </a:lnSpc>
            </a:pPr>
            <a:r>
              <a:rPr lang="en-US" altLang="zh-CN" sz="1200" dirty="0" err="1" smtClean="0">
                <a:latin typeface="Arial" panose="020B0604020202020204" pitchFamily="34" charset="0"/>
                <a:cs typeface="Arial" panose="020B0604020202020204" pitchFamily="34" charset="0"/>
              </a:rPr>
              <a:t>Esi</a:t>
            </a:r>
            <a:r>
              <a:rPr lang="en-US" altLang="zh-CN" sz="1200" dirty="0">
                <a:latin typeface="Arial" panose="020B0604020202020204" pitchFamily="34" charset="0"/>
                <a:cs typeface="Arial" panose="020B0604020202020204" pitchFamily="34" charset="0"/>
              </a:rPr>
              <a:t>, the electricity consumption allocated from </a:t>
            </a:r>
            <a:r>
              <a:rPr lang="en-US" altLang="zh-CN" sz="1200" dirty="0" smtClean="0">
                <a:latin typeface="Arial" panose="020B0604020202020204" pitchFamily="34" charset="0"/>
                <a:cs typeface="Arial" panose="020B0604020202020204" pitchFamily="34" charset="0"/>
              </a:rPr>
              <a:t>standby electricity</a:t>
            </a:r>
            <a:r>
              <a:rPr lang="en-US" altLang="zh-CN" sz="1200" dirty="0">
                <a:latin typeface="Arial" panose="020B0604020202020204" pitchFamily="34" charset="0"/>
                <a:cs typeface="Arial" panose="020B0604020202020204" pitchFamily="34" charset="0"/>
              </a:rPr>
              <a:t>.</a:t>
            </a:r>
          </a:p>
          <a:p>
            <a:pPr>
              <a:lnSpc>
                <a:spcPct val="150000"/>
              </a:lnSpc>
            </a:pPr>
            <a:r>
              <a:rPr lang="en-US" altLang="zh-CN" sz="1200" dirty="0" err="1" smtClean="0">
                <a:latin typeface="Arial" panose="020B0604020202020204" pitchFamily="34" charset="0"/>
                <a:cs typeface="Arial" panose="020B0604020202020204" pitchFamily="34" charset="0"/>
              </a:rPr>
              <a:t>Epi</a:t>
            </a:r>
            <a:r>
              <a:rPr lang="en-US" altLang="zh-CN" sz="1200" dirty="0">
                <a:latin typeface="Arial" panose="020B0604020202020204" pitchFamily="34" charset="0"/>
                <a:cs typeface="Arial" panose="020B0604020202020204" pitchFamily="34" charset="0"/>
              </a:rPr>
              <a:t>, the electricity consumption allocated from </a:t>
            </a:r>
            <a:r>
              <a:rPr lang="en-US" altLang="zh-CN" sz="1200" dirty="0" smtClean="0">
                <a:latin typeface="Arial" panose="020B0604020202020204" pitchFamily="34" charset="0"/>
                <a:cs typeface="Arial" panose="020B0604020202020204" pitchFamily="34" charset="0"/>
              </a:rPr>
              <a:t>public and </a:t>
            </a:r>
            <a:r>
              <a:rPr lang="en-US" altLang="zh-CN" sz="1200" dirty="0">
                <a:latin typeface="Arial" panose="020B0604020202020204" pitchFamily="34" charset="0"/>
                <a:cs typeface="Arial" panose="020B0604020202020204" pitchFamily="34" charset="0"/>
              </a:rPr>
              <a:t>idle indoor </a:t>
            </a:r>
            <a:r>
              <a:rPr lang="en-US" altLang="zh-CN" sz="1200" dirty="0" smtClean="0">
                <a:latin typeface="Arial" panose="020B0604020202020204" pitchFamily="34" charset="0"/>
                <a:cs typeface="Arial" panose="020B0604020202020204" pitchFamily="34" charset="0"/>
              </a:rPr>
              <a:t>units.</a:t>
            </a:r>
            <a:endParaRPr lang="en-US" altLang="zh-CN" sz="1200" dirty="0">
              <a:latin typeface="Arial" panose="020B0604020202020204" pitchFamily="34" charset="0"/>
              <a:cs typeface="Arial" panose="020B0604020202020204" pitchFamily="34" charset="0"/>
            </a:endParaRPr>
          </a:p>
          <a:p>
            <a:pPr>
              <a:lnSpc>
                <a:spcPct val="150000"/>
              </a:lnSpc>
            </a:pPr>
            <a:r>
              <a:rPr lang="en-US" altLang="zh-CN" sz="1200" dirty="0" err="1" smtClean="0">
                <a:latin typeface="Arial" panose="020B0604020202020204" pitchFamily="34" charset="0"/>
                <a:cs typeface="Arial" panose="020B0604020202020204" pitchFamily="34" charset="0"/>
              </a:rPr>
              <a:t>Em</a:t>
            </a:r>
            <a:r>
              <a:rPr lang="en-US" altLang="zh-CN" sz="1200" dirty="0" smtClean="0">
                <a:latin typeface="Arial" panose="020B0604020202020204" pitchFamily="34" charset="0"/>
                <a:cs typeface="Arial" panose="020B0604020202020204" pitchFamily="34" charset="0"/>
              </a:rPr>
              <a:t>, the management cost.</a:t>
            </a:r>
          </a:p>
          <a:p>
            <a:pPr>
              <a:lnSpc>
                <a:spcPct val="150000"/>
              </a:lnSpc>
            </a:pPr>
            <a:r>
              <a:rPr lang="en-US" altLang="zh-CN" sz="1200" dirty="0" err="1" smtClean="0">
                <a:latin typeface="Arial" panose="020B0604020202020204" pitchFamily="34" charset="0"/>
                <a:cs typeface="Arial" panose="020B0604020202020204" pitchFamily="34" charset="0"/>
              </a:rPr>
              <a:t>Es</a:t>
            </a:r>
            <a:r>
              <a:rPr lang="en-US" altLang="zh-CN" sz="1200" dirty="0" smtClean="0">
                <a:latin typeface="Arial" panose="020B0604020202020204" pitchFamily="34" charset="0"/>
                <a:cs typeface="Arial" panose="020B0604020202020204" pitchFamily="34" charset="0"/>
              </a:rPr>
              <a:t>, the standby electricity.</a:t>
            </a:r>
          </a:p>
          <a:p>
            <a:pPr>
              <a:lnSpc>
                <a:spcPct val="150000"/>
              </a:lnSpc>
            </a:pPr>
            <a:r>
              <a:rPr lang="en-US" altLang="zh-CN" sz="1200" dirty="0" err="1">
                <a:latin typeface="Arial" panose="020B0604020202020204" pitchFamily="34" charset="0"/>
                <a:cs typeface="Arial" panose="020B0604020202020204" pitchFamily="34" charset="0"/>
              </a:rPr>
              <a:t>Ep</a:t>
            </a:r>
            <a:r>
              <a:rPr lang="en-US" altLang="zh-CN" sz="1200" dirty="0">
                <a:latin typeface="Arial" panose="020B0604020202020204" pitchFamily="34" charset="0"/>
                <a:cs typeface="Arial" panose="020B0604020202020204" pitchFamily="34" charset="0"/>
              </a:rPr>
              <a:t>, </a:t>
            </a:r>
            <a:r>
              <a:rPr lang="en-US" altLang="zh-CN" sz="1200" dirty="0" smtClean="0">
                <a:latin typeface="Arial" panose="020B0604020202020204" pitchFamily="34" charset="0"/>
                <a:cs typeface="Arial" panose="020B0604020202020204" pitchFamily="34" charset="0"/>
              </a:rPr>
              <a:t>the electricity </a:t>
            </a:r>
            <a:r>
              <a:rPr lang="en-US" altLang="zh-CN" sz="1200" dirty="0">
                <a:latin typeface="Arial" panose="020B0604020202020204" pitchFamily="34" charset="0"/>
                <a:cs typeface="Arial" panose="020B0604020202020204" pitchFamily="34" charset="0"/>
              </a:rPr>
              <a:t>consumption of public </a:t>
            </a:r>
            <a:r>
              <a:rPr lang="en-US" altLang="zh-CN" sz="1200" dirty="0" smtClean="0">
                <a:latin typeface="Arial" panose="020B0604020202020204" pitchFamily="34" charset="0"/>
                <a:cs typeface="Arial" panose="020B0604020202020204" pitchFamily="34" charset="0"/>
              </a:rPr>
              <a:t>and </a:t>
            </a:r>
            <a:r>
              <a:rPr lang="en-US" altLang="zh-CN" sz="1200" dirty="0">
                <a:latin typeface="Arial" panose="020B0604020202020204" pitchFamily="34" charset="0"/>
                <a:cs typeface="Arial" panose="020B0604020202020204" pitchFamily="34" charset="0"/>
              </a:rPr>
              <a:t>idle indoor units</a:t>
            </a:r>
          </a:p>
        </p:txBody>
      </p:sp>
    </p:spTree>
    <p:extLst>
      <p:ext uri="{BB962C8B-B14F-4D97-AF65-F5344CB8AC3E}">
        <p14:creationId xmlns:p14="http://schemas.microsoft.com/office/powerpoint/2010/main" val="2674063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2166705"/>
            <a:ext cx="9144000" cy="450051"/>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6496" y="-1433695"/>
            <a:ext cx="3515706" cy="8094395"/>
          </a:xfrm>
          <a:prstGeom prst="rect">
            <a:avLst/>
          </a:prstGeom>
          <a:noFill/>
          <a:effectLst>
            <a:outerShdw blurRad="165100" dist="76200" dir="1200000" algn="tl" rotWithShape="0">
              <a:prstClr val="black">
                <a:alpha val="10000"/>
              </a:prstClr>
            </a:outerShdw>
          </a:effectLst>
        </p:spPr>
        <p:txBody>
          <a:bodyPr wrap="none" rtlCol="0">
            <a:spAutoFit/>
          </a:bodyPr>
          <a:lstStyle/>
          <a:p>
            <a:r>
              <a:rPr lang="en-US" altLang="zh-CN" sz="51999" dirty="0" smtClean="0">
                <a:solidFill>
                  <a:schemeClr val="bg1">
                    <a:lumMod val="85000"/>
                  </a:schemeClr>
                </a:solidFill>
                <a:latin typeface="Impact" panose="020B0806030902050204" pitchFamily="34" charset="0"/>
              </a:rPr>
              <a:t>4</a:t>
            </a:r>
            <a:endParaRPr lang="zh-CN" altLang="en-US" sz="51999" dirty="0">
              <a:solidFill>
                <a:schemeClr val="bg1">
                  <a:lumMod val="85000"/>
                </a:schemeClr>
              </a:solidFill>
              <a:latin typeface="Impact" panose="020B0806030902050204" pitchFamily="34" charset="0"/>
            </a:endParaRPr>
          </a:p>
        </p:txBody>
      </p:sp>
      <p:sp>
        <p:nvSpPr>
          <p:cNvPr id="5" name="矩形 4"/>
          <p:cNvSpPr/>
          <p:nvPr/>
        </p:nvSpPr>
        <p:spPr>
          <a:xfrm>
            <a:off x="3579089" y="2155091"/>
            <a:ext cx="5178376" cy="461665"/>
          </a:xfrm>
          <a:prstGeom prst="rect">
            <a:avLst/>
          </a:prstGeom>
        </p:spPr>
        <p:txBody>
          <a:bodyPr wrap="square">
            <a:spAutoFit/>
          </a:bodyPr>
          <a:lstStyle/>
          <a:p>
            <a:pPr algn="r"/>
            <a:r>
              <a:rPr lang="en-US" altLang="zh-CN" sz="2400" dirty="0" smtClean="0">
                <a:solidFill>
                  <a:schemeClr val="bg1"/>
                </a:solidFill>
                <a:latin typeface="Arial" panose="020B0604020202020204" pitchFamily="34" charset="0"/>
                <a:cs typeface="Arial" panose="020B0604020202020204" pitchFamily="34" charset="0"/>
              </a:rPr>
              <a:t>Note</a:t>
            </a:r>
            <a:endParaRPr lang="zh-CN" alt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9808062"/>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42</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smtClean="0">
                <a:latin typeface="Arial" panose="020B0604020202020204" pitchFamily="34" charset="0"/>
                <a:ea typeface="微软雅黑" pitchFamily="34" charset="-122"/>
              </a:rPr>
              <a:t>Note</a:t>
            </a:r>
            <a:endParaRPr lang="en-US" altLang="zh-CN" sz="2000" dirty="0">
              <a:latin typeface="Arial" panose="020B0604020202020204" pitchFamily="34" charset="0"/>
              <a:ea typeface="微软雅黑" pitchFamily="34" charset="-122"/>
            </a:endParaRPr>
          </a:p>
        </p:txBody>
      </p:sp>
      <p:sp>
        <p:nvSpPr>
          <p:cNvPr id="6" name="文本框 5"/>
          <p:cNvSpPr txBox="1"/>
          <p:nvPr/>
        </p:nvSpPr>
        <p:spPr>
          <a:xfrm>
            <a:off x="644056" y="803840"/>
            <a:ext cx="8255578" cy="1569660"/>
          </a:xfrm>
          <a:prstGeom prst="rect">
            <a:avLst/>
          </a:prstGeom>
          <a:noFill/>
        </p:spPr>
        <p:txBody>
          <a:bodyPr wrap="square" rtlCol="0">
            <a:spAutoFit/>
          </a:bodyPr>
          <a:lstStyle/>
          <a:p>
            <a:pPr marL="342900" indent="-342900">
              <a:lnSpc>
                <a:spcPct val="150000"/>
              </a:lnSpc>
              <a:buAutoNum type="arabicPeriod"/>
            </a:pPr>
            <a:r>
              <a:rPr lang="en-US" altLang="zh-CN" sz="1600" dirty="0" smtClean="0">
                <a:solidFill>
                  <a:srgbClr val="FF0000"/>
                </a:solidFill>
                <a:latin typeface="Arial" panose="020B0604020202020204" pitchFamily="34" charset="0"/>
                <a:cs typeface="Arial" panose="020B0604020202020204" pitchFamily="34" charset="0"/>
              </a:rPr>
              <a:t>The power supply of indoor units should be </a:t>
            </a:r>
            <a:r>
              <a:rPr lang="en-US" altLang="zh-CN" sz="1600" dirty="0">
                <a:solidFill>
                  <a:srgbClr val="FF0000"/>
                </a:solidFill>
                <a:latin typeface="Arial" panose="020B0604020202020204" pitchFamily="34" charset="0"/>
                <a:cs typeface="Arial" panose="020B0604020202020204" pitchFamily="34" charset="0"/>
              </a:rPr>
              <a:t>switched together by </a:t>
            </a:r>
            <a:r>
              <a:rPr lang="en-US" altLang="zh-CN" sz="1600" dirty="0" smtClean="0">
                <a:solidFill>
                  <a:srgbClr val="FF0000"/>
                </a:solidFill>
                <a:latin typeface="Arial" panose="020B0604020202020204" pitchFamily="34" charset="0"/>
                <a:cs typeface="Arial" panose="020B0604020202020204" pitchFamily="34" charset="0"/>
              </a:rPr>
              <a:t>property </a:t>
            </a:r>
            <a:r>
              <a:rPr lang="en-US" altLang="zh-CN" sz="1600" dirty="0">
                <a:solidFill>
                  <a:srgbClr val="FF0000"/>
                </a:solidFill>
                <a:latin typeface="Arial" panose="020B0604020202020204" pitchFamily="34" charset="0"/>
                <a:cs typeface="Arial" panose="020B0604020202020204" pitchFamily="34" charset="0"/>
              </a:rPr>
              <a:t>manager</a:t>
            </a:r>
            <a:r>
              <a:rPr lang="en-US" altLang="zh-CN" sz="1600" dirty="0" smtClean="0">
                <a:solidFill>
                  <a:srgbClr val="FF0000"/>
                </a:solidFill>
                <a:latin typeface="Arial" panose="020B0604020202020204" pitchFamily="34" charset="0"/>
                <a:cs typeface="Arial" panose="020B0604020202020204" pitchFamily="34" charset="0"/>
              </a:rPr>
              <a:t>.</a:t>
            </a:r>
          </a:p>
          <a:p>
            <a:pPr>
              <a:lnSpc>
                <a:spcPct val="150000"/>
              </a:lnSpc>
            </a:pPr>
            <a:r>
              <a:rPr lang="en-US" altLang="zh-CN" sz="1600" dirty="0" smtClean="0">
                <a:latin typeface="Arial" panose="020B0604020202020204" pitchFamily="34" charset="0"/>
                <a:cs typeface="Arial" panose="020B0604020202020204" pitchFamily="34" charset="0"/>
              </a:rPr>
              <a:t>If the power supply is controlled by tenants, it may lead to condensate water because the EEV may remain open when the IDU is cut off. And the AC system wouldn’t work when the ratio between IDUs and ODU is less than 50%.</a:t>
            </a:r>
            <a:endParaRPr lang="en-US" altLang="zh-CN" sz="120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2"/>
          <a:stretch>
            <a:fillRect/>
          </a:stretch>
        </p:blipFill>
        <p:spPr>
          <a:xfrm>
            <a:off x="1970270" y="2808334"/>
            <a:ext cx="2294302" cy="1925709"/>
          </a:xfrm>
          <a:prstGeom prst="rect">
            <a:avLst/>
          </a:prstGeom>
        </p:spPr>
      </p:pic>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386574" y="2808334"/>
            <a:ext cx="1588925" cy="1897673"/>
          </a:xfrm>
          <a:prstGeom prst="rect">
            <a:avLst/>
          </a:prstGeom>
        </p:spPr>
      </p:pic>
    </p:spTree>
    <p:extLst>
      <p:ext uri="{BB962C8B-B14F-4D97-AF65-F5344CB8AC3E}">
        <p14:creationId xmlns:p14="http://schemas.microsoft.com/office/powerpoint/2010/main" val="35789335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43</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smtClean="0">
                <a:latin typeface="Arial" panose="020B0604020202020204" pitchFamily="34" charset="0"/>
                <a:ea typeface="微软雅黑" pitchFamily="34" charset="-122"/>
              </a:rPr>
              <a:t>Note</a:t>
            </a:r>
            <a:endParaRPr lang="en-US" altLang="zh-CN" sz="2000" dirty="0">
              <a:latin typeface="Arial" panose="020B0604020202020204" pitchFamily="34" charset="0"/>
              <a:ea typeface="微软雅黑" pitchFamily="34" charset="-122"/>
            </a:endParaRPr>
          </a:p>
        </p:txBody>
      </p:sp>
      <p:sp>
        <p:nvSpPr>
          <p:cNvPr id="5" name="文本框 4"/>
          <p:cNvSpPr txBox="1"/>
          <p:nvPr/>
        </p:nvSpPr>
        <p:spPr>
          <a:xfrm>
            <a:off x="644056" y="757580"/>
            <a:ext cx="8255578" cy="2769989"/>
          </a:xfrm>
          <a:prstGeom prst="rect">
            <a:avLst/>
          </a:prstGeom>
          <a:noFill/>
        </p:spPr>
        <p:txBody>
          <a:bodyPr wrap="square" rtlCol="0">
            <a:spAutoFit/>
          </a:bodyPr>
          <a:lstStyle/>
          <a:p>
            <a:pPr>
              <a:lnSpc>
                <a:spcPct val="150000"/>
              </a:lnSpc>
            </a:pPr>
            <a:r>
              <a:rPr lang="en-US" altLang="zh-CN" sz="1600" dirty="0" smtClean="0">
                <a:solidFill>
                  <a:srgbClr val="FF0000"/>
                </a:solidFill>
                <a:latin typeface="Arial" panose="020B0604020202020204" pitchFamily="34" charset="0"/>
                <a:cs typeface="Arial" panose="020B0604020202020204" pitchFamily="34" charset="0"/>
              </a:rPr>
              <a:t>2. The allocated electricity consumption for two same model IDUs </a:t>
            </a:r>
            <a:r>
              <a:rPr lang="en-US" altLang="zh-CN" sz="1600" dirty="0">
                <a:solidFill>
                  <a:srgbClr val="FF0000"/>
                </a:solidFill>
                <a:latin typeface="Arial" panose="020B0604020202020204" pitchFamily="34" charset="0"/>
                <a:cs typeface="Arial" panose="020B0604020202020204" pitchFamily="34" charset="0"/>
              </a:rPr>
              <a:t>in the </a:t>
            </a:r>
            <a:r>
              <a:rPr lang="en-US" altLang="zh-CN" sz="1600" dirty="0" smtClean="0">
                <a:solidFill>
                  <a:srgbClr val="FF0000"/>
                </a:solidFill>
                <a:latin typeface="Arial" panose="020B0604020202020204" pitchFamily="34" charset="0"/>
                <a:cs typeface="Arial" panose="020B0604020202020204" pitchFamily="34" charset="0"/>
              </a:rPr>
              <a:t>adjacent rooms will be different.</a:t>
            </a:r>
          </a:p>
          <a:p>
            <a:pPr>
              <a:lnSpc>
                <a:spcPct val="150000"/>
              </a:lnSpc>
            </a:pPr>
            <a:r>
              <a:rPr lang="en-US" altLang="zh-CN" sz="1400" dirty="0">
                <a:latin typeface="Arial" panose="020B0604020202020204" pitchFamily="34" charset="0"/>
                <a:cs typeface="Arial" panose="020B0604020202020204" pitchFamily="34" charset="0"/>
              </a:rPr>
              <a:t>According to the operating time of the air conditioning indoor units, the electronic expansion valve and the capacity of the indoor units, the control system assigns the power consumption of an outdoor unit in a refrigeration system to the indoor units. When the indoor cooling load is large (such as in the refrigeration, the indoor temperature is higher, the door and window is open, the setting temperature is low), the electronic expansion valve opening degree will also become larger, so the air conditioning users share the electric charge will be different.</a:t>
            </a:r>
          </a:p>
        </p:txBody>
      </p:sp>
    </p:spTree>
    <p:extLst>
      <p:ext uri="{BB962C8B-B14F-4D97-AF65-F5344CB8AC3E}">
        <p14:creationId xmlns:p14="http://schemas.microsoft.com/office/powerpoint/2010/main" val="23566867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44</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smtClean="0">
                <a:latin typeface="Arial" panose="020B0604020202020204" pitchFamily="34" charset="0"/>
                <a:ea typeface="微软雅黑" pitchFamily="34" charset="-122"/>
              </a:rPr>
              <a:t>Note</a:t>
            </a:r>
            <a:endParaRPr lang="en-US" altLang="zh-CN" sz="2000" dirty="0">
              <a:latin typeface="Arial" panose="020B0604020202020204" pitchFamily="34" charset="0"/>
              <a:ea typeface="微软雅黑" pitchFamily="34" charset="-122"/>
            </a:endParaRPr>
          </a:p>
        </p:txBody>
      </p:sp>
      <p:sp>
        <p:nvSpPr>
          <p:cNvPr id="4" name="文本框 3"/>
          <p:cNvSpPr txBox="1"/>
          <p:nvPr/>
        </p:nvSpPr>
        <p:spPr>
          <a:xfrm>
            <a:off x="644056" y="757580"/>
            <a:ext cx="8255578" cy="2723823"/>
          </a:xfrm>
          <a:prstGeom prst="rect">
            <a:avLst/>
          </a:prstGeom>
          <a:noFill/>
        </p:spPr>
        <p:txBody>
          <a:bodyPr wrap="square" rtlCol="0">
            <a:spAutoFit/>
          </a:bodyPr>
          <a:lstStyle/>
          <a:p>
            <a:pPr>
              <a:lnSpc>
                <a:spcPct val="150000"/>
              </a:lnSpc>
            </a:pPr>
            <a:r>
              <a:rPr lang="en-US" altLang="zh-CN" sz="1600" dirty="0" smtClean="0">
                <a:solidFill>
                  <a:srgbClr val="FF0000"/>
                </a:solidFill>
                <a:latin typeface="Arial" panose="020B0604020202020204" pitchFamily="34" charset="0"/>
                <a:cs typeface="Arial" panose="020B0604020202020204" pitchFamily="34" charset="0"/>
              </a:rPr>
              <a:t>3. The allocated electricity will be large when the IDUs operation rate is low.</a:t>
            </a:r>
          </a:p>
          <a:p>
            <a:pPr>
              <a:lnSpc>
                <a:spcPct val="150000"/>
              </a:lnSpc>
            </a:pPr>
            <a:r>
              <a:rPr lang="en-US" altLang="zh-CN" sz="1400" dirty="0" smtClean="0">
                <a:latin typeface="Arial" panose="020B0604020202020204" pitchFamily="34" charset="0"/>
                <a:cs typeface="Arial" panose="020B0604020202020204" pitchFamily="34" charset="0"/>
              </a:rPr>
              <a:t>Scene 1, total 10HP IDUs are switched on in a 50HP AC system. (Similar scene happens commonly </a:t>
            </a:r>
            <a:r>
              <a:rPr lang="en-US" altLang="zh-CN" sz="1400" dirty="0">
                <a:latin typeface="Arial" panose="020B0604020202020204" pitchFamily="34" charset="0"/>
                <a:cs typeface="Arial" panose="020B0604020202020204" pitchFamily="34" charset="0"/>
              </a:rPr>
              <a:t>in </a:t>
            </a:r>
            <a:r>
              <a:rPr lang="en-US" altLang="zh-CN" sz="1400" dirty="0" smtClean="0">
                <a:latin typeface="Arial" panose="020B0604020202020204" pitchFamily="34" charset="0"/>
                <a:cs typeface="Arial" panose="020B0604020202020204" pitchFamily="34" charset="0"/>
              </a:rPr>
              <a:t>apartment </a:t>
            </a:r>
            <a:r>
              <a:rPr lang="en-US" altLang="zh-CN" sz="1400" dirty="0">
                <a:latin typeface="Arial" panose="020B0604020202020204" pitchFamily="34" charset="0"/>
                <a:cs typeface="Arial" panose="020B0604020202020204" pitchFamily="34" charset="0"/>
              </a:rPr>
              <a:t>building </a:t>
            </a:r>
            <a:r>
              <a:rPr lang="en-US" altLang="zh-CN" sz="1400" dirty="0" smtClean="0">
                <a:latin typeface="Arial" panose="020B0604020202020204" pitchFamily="34" charset="0"/>
                <a:cs typeface="Arial" panose="020B0604020202020204" pitchFamily="34" charset="0"/>
              </a:rPr>
              <a:t>project)</a:t>
            </a:r>
          </a:p>
          <a:p>
            <a:pPr>
              <a:lnSpc>
                <a:spcPct val="150000"/>
              </a:lnSpc>
            </a:pPr>
            <a:r>
              <a:rPr lang="en-US" altLang="zh-CN" sz="1400" dirty="0" smtClean="0">
                <a:latin typeface="Arial" panose="020B0604020202020204" pitchFamily="34" charset="0"/>
                <a:cs typeface="Arial" panose="020B0604020202020204" pitchFamily="34" charset="0"/>
              </a:rPr>
              <a:t>Scene 2, total 30HP </a:t>
            </a:r>
            <a:r>
              <a:rPr lang="en-US" altLang="zh-CN" sz="1400" dirty="0">
                <a:latin typeface="Arial" panose="020B0604020202020204" pitchFamily="34" charset="0"/>
                <a:cs typeface="Arial" panose="020B0604020202020204" pitchFamily="34" charset="0"/>
              </a:rPr>
              <a:t>IDUs </a:t>
            </a:r>
            <a:r>
              <a:rPr lang="en-US" altLang="zh-CN" sz="1400" dirty="0" smtClean="0">
                <a:latin typeface="Arial" panose="020B0604020202020204" pitchFamily="34" charset="0"/>
                <a:cs typeface="Arial" panose="020B0604020202020204" pitchFamily="34" charset="0"/>
              </a:rPr>
              <a:t>are </a:t>
            </a:r>
            <a:r>
              <a:rPr lang="en-US" altLang="zh-CN" sz="1400" dirty="0">
                <a:latin typeface="Arial" panose="020B0604020202020204" pitchFamily="34" charset="0"/>
                <a:cs typeface="Arial" panose="020B0604020202020204" pitchFamily="34" charset="0"/>
              </a:rPr>
              <a:t>switched on in a 50HP AC </a:t>
            </a:r>
            <a:r>
              <a:rPr lang="en-US" altLang="zh-CN" sz="1400" dirty="0" smtClean="0">
                <a:latin typeface="Arial" panose="020B0604020202020204" pitchFamily="34" charset="0"/>
                <a:cs typeface="Arial" panose="020B0604020202020204" pitchFamily="34" charset="0"/>
              </a:rPr>
              <a:t>system.</a:t>
            </a:r>
          </a:p>
          <a:p>
            <a:pPr>
              <a:lnSpc>
                <a:spcPct val="150000"/>
              </a:lnSpc>
            </a:pPr>
            <a:r>
              <a:rPr lang="en-US" altLang="zh-CN" sz="1400" dirty="0" smtClean="0">
                <a:latin typeface="Arial" panose="020B0604020202020204" pitchFamily="34" charset="0"/>
                <a:cs typeface="Arial" panose="020B0604020202020204" pitchFamily="34" charset="0"/>
              </a:rPr>
              <a:t>Assume that there is a 2HP IDU operating in the same condition in </a:t>
            </a:r>
            <a:r>
              <a:rPr lang="en-US" altLang="zh-CN" sz="1400" dirty="0">
                <a:latin typeface="Arial" panose="020B0604020202020204" pitchFamily="34" charset="0"/>
                <a:cs typeface="Arial" panose="020B0604020202020204" pitchFamily="34" charset="0"/>
              </a:rPr>
              <a:t>both scenes </a:t>
            </a:r>
            <a:r>
              <a:rPr lang="en-US" altLang="zh-CN" sz="1400" dirty="0" smtClean="0">
                <a:latin typeface="Arial" panose="020B0604020202020204" pitchFamily="34" charset="0"/>
                <a:cs typeface="Arial" panose="020B0604020202020204" pitchFamily="34" charset="0"/>
              </a:rPr>
              <a:t>separately. The allocated electricity for the 2HP IDU scene 1 will be larger than the one in scene 2. </a:t>
            </a:r>
            <a:endParaRPr lang="en-US" altLang="zh-CN" sz="1400" dirty="0">
              <a:latin typeface="Arial" panose="020B0604020202020204" pitchFamily="34" charset="0"/>
              <a:cs typeface="Arial" panose="020B0604020202020204" pitchFamily="34" charset="0"/>
            </a:endParaRPr>
          </a:p>
          <a:p>
            <a:pPr>
              <a:lnSpc>
                <a:spcPct val="150000"/>
              </a:lnSpc>
            </a:pPr>
            <a:r>
              <a:rPr lang="en-US" altLang="zh-CN" sz="1400" dirty="0" smtClean="0">
                <a:latin typeface="Arial" panose="020B0604020202020204" pitchFamily="34" charset="0"/>
                <a:cs typeface="Arial" panose="020B0604020202020204" pitchFamily="34" charset="0"/>
              </a:rPr>
              <a:t>We recommend that you </a:t>
            </a:r>
            <a:r>
              <a:rPr lang="en-US" altLang="zh-CN" sz="1400" dirty="0">
                <a:latin typeface="Arial" panose="020B0604020202020204" pitchFamily="34" charset="0"/>
                <a:cs typeface="Arial" panose="020B0604020202020204" pitchFamily="34" charset="0"/>
              </a:rPr>
              <a:t>should design the air conditioning </a:t>
            </a:r>
            <a:r>
              <a:rPr lang="en-US" altLang="zh-CN" sz="1400" dirty="0" smtClean="0">
                <a:latin typeface="Arial" panose="020B0604020202020204" pitchFamily="34" charset="0"/>
                <a:cs typeface="Arial" panose="020B0604020202020204" pitchFamily="34" charset="0"/>
              </a:rPr>
              <a:t>systems </a:t>
            </a:r>
            <a:r>
              <a:rPr lang="en-US" altLang="zh-CN" sz="1400" dirty="0">
                <a:latin typeface="Arial" panose="020B0604020202020204" pitchFamily="34" charset="0"/>
                <a:cs typeface="Arial" panose="020B0604020202020204" pitchFamily="34" charset="0"/>
              </a:rPr>
              <a:t>as small as </a:t>
            </a:r>
            <a:r>
              <a:rPr lang="en-US" altLang="zh-CN" sz="1400" dirty="0" smtClean="0">
                <a:latin typeface="Arial" panose="020B0604020202020204" pitchFamily="34" charset="0"/>
                <a:cs typeface="Arial" panose="020B0604020202020204" pitchFamily="34" charset="0"/>
              </a:rPr>
              <a:t>possible if low IDUs operation rate always happens.</a:t>
            </a:r>
            <a:endParaRPr lang="en-US" altLang="zh-CN" sz="1400" dirty="0">
              <a:latin typeface="Arial" panose="020B0604020202020204" pitchFamily="34" charset="0"/>
              <a:cs typeface="Arial" panose="020B0604020202020204" pitchFamily="34" charset="0"/>
            </a:endParaRPr>
          </a:p>
        </p:txBody>
      </p:sp>
      <p:cxnSp>
        <p:nvCxnSpPr>
          <p:cNvPr id="6" name="直接箭头连接符 5"/>
          <p:cNvCxnSpPr/>
          <p:nvPr/>
        </p:nvCxnSpPr>
        <p:spPr>
          <a:xfrm flipV="1">
            <a:off x="2987564" y="3409163"/>
            <a:ext cx="0" cy="1407072"/>
          </a:xfrm>
          <a:prstGeom prst="straightConnector1">
            <a:avLst/>
          </a:prstGeom>
          <a:ln>
            <a:solidFill>
              <a:schemeClr val="tx1">
                <a:lumMod val="75000"/>
                <a:lumOff val="25000"/>
              </a:schemeClr>
            </a:solidFill>
            <a:tailEnd type="triangle"/>
          </a:ln>
        </p:spPr>
        <p:style>
          <a:lnRef idx="2">
            <a:schemeClr val="dk1"/>
          </a:lnRef>
          <a:fillRef idx="0">
            <a:schemeClr val="dk1"/>
          </a:fillRef>
          <a:effectRef idx="1">
            <a:schemeClr val="dk1"/>
          </a:effectRef>
          <a:fontRef idx="minor">
            <a:schemeClr val="tx1"/>
          </a:fontRef>
        </p:style>
      </p:cxnSp>
      <p:cxnSp>
        <p:nvCxnSpPr>
          <p:cNvPr id="7" name="直接箭头连接符 6"/>
          <p:cNvCxnSpPr/>
          <p:nvPr/>
        </p:nvCxnSpPr>
        <p:spPr>
          <a:xfrm>
            <a:off x="2987564" y="4816235"/>
            <a:ext cx="3040118" cy="0"/>
          </a:xfrm>
          <a:prstGeom prst="straightConnector1">
            <a:avLst/>
          </a:prstGeom>
          <a:ln>
            <a:solidFill>
              <a:schemeClr val="tx1">
                <a:lumMod val="75000"/>
                <a:lumOff val="25000"/>
              </a:schemeClr>
            </a:solidFill>
            <a:tailEnd type="triangle"/>
          </a:ln>
        </p:spPr>
        <p:style>
          <a:lnRef idx="2">
            <a:schemeClr val="dk1"/>
          </a:lnRef>
          <a:fillRef idx="0">
            <a:schemeClr val="dk1"/>
          </a:fillRef>
          <a:effectRef idx="1">
            <a:schemeClr val="dk1"/>
          </a:effectRef>
          <a:fontRef idx="minor">
            <a:schemeClr val="tx1"/>
          </a:fontRef>
        </p:style>
      </p:cxnSp>
      <p:sp>
        <p:nvSpPr>
          <p:cNvPr id="10" name="任意多边形 9"/>
          <p:cNvSpPr/>
          <p:nvPr/>
        </p:nvSpPr>
        <p:spPr>
          <a:xfrm>
            <a:off x="3067457" y="3469066"/>
            <a:ext cx="2618050" cy="1040524"/>
          </a:xfrm>
          <a:custGeom>
            <a:avLst/>
            <a:gdLst>
              <a:gd name="connsiteX0" fmla="*/ 0 w 2790497"/>
              <a:gd name="connsiteY0" fmla="*/ 1040524 h 1040524"/>
              <a:gd name="connsiteX1" fmla="*/ 1064173 w 2790497"/>
              <a:gd name="connsiteY1" fmla="*/ 882869 h 1040524"/>
              <a:gd name="connsiteX2" fmla="*/ 2309649 w 2790497"/>
              <a:gd name="connsiteY2" fmla="*/ 165538 h 1040524"/>
              <a:gd name="connsiteX3" fmla="*/ 2790497 w 2790497"/>
              <a:gd name="connsiteY3" fmla="*/ 0 h 1040524"/>
            </a:gdLst>
            <a:ahLst/>
            <a:cxnLst>
              <a:cxn ang="0">
                <a:pos x="connsiteX0" y="connsiteY0"/>
              </a:cxn>
              <a:cxn ang="0">
                <a:pos x="connsiteX1" y="connsiteY1"/>
              </a:cxn>
              <a:cxn ang="0">
                <a:pos x="connsiteX2" y="connsiteY2"/>
              </a:cxn>
              <a:cxn ang="0">
                <a:pos x="connsiteX3" y="connsiteY3"/>
              </a:cxn>
            </a:cxnLst>
            <a:rect l="l" t="t" r="r" b="b"/>
            <a:pathLst>
              <a:path w="2790497" h="1040524">
                <a:moveTo>
                  <a:pt x="0" y="1040524"/>
                </a:moveTo>
                <a:cubicBezTo>
                  <a:pt x="339616" y="1034612"/>
                  <a:pt x="679232" y="1028700"/>
                  <a:pt x="1064173" y="882869"/>
                </a:cubicBezTo>
                <a:cubicBezTo>
                  <a:pt x="1449114" y="737038"/>
                  <a:pt x="2021928" y="312683"/>
                  <a:pt x="2309649" y="165538"/>
                </a:cubicBezTo>
                <a:cubicBezTo>
                  <a:pt x="2597370" y="18393"/>
                  <a:pt x="2702473" y="26276"/>
                  <a:pt x="2790497" y="0"/>
                </a:cubicBez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1" name="文本框 10"/>
          <p:cNvSpPr txBox="1"/>
          <p:nvPr/>
        </p:nvSpPr>
        <p:spPr>
          <a:xfrm>
            <a:off x="5676559" y="4870395"/>
            <a:ext cx="1609736"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IDUs Operation Rate</a:t>
            </a:r>
            <a:endParaRPr lang="zh-CN" altLang="en-US" sz="1200" dirty="0" smtClean="0">
              <a:latin typeface="Arial" panose="020B0604020202020204" pitchFamily="34" charset="0"/>
              <a:cs typeface="Arial" panose="020B0604020202020204" pitchFamily="34" charset="0"/>
            </a:endParaRPr>
          </a:p>
        </p:txBody>
      </p:sp>
      <p:sp>
        <p:nvSpPr>
          <p:cNvPr id="12" name="文本框 11"/>
          <p:cNvSpPr txBox="1"/>
          <p:nvPr/>
        </p:nvSpPr>
        <p:spPr>
          <a:xfrm>
            <a:off x="1871815" y="3527663"/>
            <a:ext cx="1186695" cy="461665"/>
          </a:xfrm>
          <a:prstGeom prst="rect">
            <a:avLst/>
          </a:prstGeom>
          <a:noFill/>
        </p:spPr>
        <p:txBody>
          <a:bodyPr wrap="square" rtlCol="0">
            <a:spAutoFit/>
          </a:bodyPr>
          <a:lstStyle/>
          <a:p>
            <a:r>
              <a:rPr lang="en-US" altLang="zh-CN" sz="1200" dirty="0" smtClean="0">
                <a:latin typeface="Arial" panose="020B0604020202020204" pitchFamily="34" charset="0"/>
                <a:cs typeface="Arial" panose="020B0604020202020204" pitchFamily="34" charset="0"/>
              </a:rPr>
              <a:t>ODU Power Consumption</a:t>
            </a:r>
            <a:endParaRPr lang="zh-CN" altLang="en-US" sz="1200" dirty="0" smtClean="0">
              <a:latin typeface="Arial" panose="020B0604020202020204" pitchFamily="34" charset="0"/>
              <a:cs typeface="Arial" panose="020B0604020202020204" pitchFamily="34" charset="0"/>
            </a:endParaRPr>
          </a:p>
        </p:txBody>
      </p:sp>
      <p:sp>
        <p:nvSpPr>
          <p:cNvPr id="17" name="文本框 16"/>
          <p:cNvSpPr txBox="1"/>
          <p:nvPr/>
        </p:nvSpPr>
        <p:spPr>
          <a:xfrm>
            <a:off x="3818856" y="4870395"/>
            <a:ext cx="490840"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50%</a:t>
            </a:r>
            <a:endParaRPr lang="zh-CN" altLang="en-US" sz="1200" dirty="0" smtClean="0">
              <a:latin typeface="Arial" panose="020B0604020202020204" pitchFamily="34" charset="0"/>
              <a:cs typeface="Arial" panose="020B0604020202020204" pitchFamily="34" charset="0"/>
            </a:endParaRPr>
          </a:p>
        </p:txBody>
      </p:sp>
      <p:sp>
        <p:nvSpPr>
          <p:cNvPr id="18" name="文本框 17"/>
          <p:cNvSpPr txBox="1"/>
          <p:nvPr/>
        </p:nvSpPr>
        <p:spPr>
          <a:xfrm>
            <a:off x="4877773" y="4870394"/>
            <a:ext cx="575799"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100%</a:t>
            </a:r>
            <a:endParaRPr lang="zh-CN" alt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990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066355A-084C-D24E-9AD2-7E4FC41EA627}" type="slidenum">
              <a:rPr lang="en-US" smtClean="0"/>
              <a:pPr/>
              <a:t>45</a:t>
            </a:fld>
            <a:endParaRPr lang="en-US"/>
          </a:p>
        </p:txBody>
      </p:sp>
      <p:sp>
        <p:nvSpPr>
          <p:cNvPr id="3" name="TextBox 4"/>
          <p:cNvSpPr txBox="1"/>
          <p:nvPr/>
        </p:nvSpPr>
        <p:spPr>
          <a:xfrm>
            <a:off x="387258" y="285387"/>
            <a:ext cx="5360399" cy="400110"/>
          </a:xfrm>
          <a:prstGeom prst="rect">
            <a:avLst/>
          </a:prstGeom>
          <a:noFill/>
        </p:spPr>
        <p:txBody>
          <a:bodyPr wrap="square">
            <a:spAutoFit/>
          </a:bodyPr>
          <a:lstStyle/>
          <a:p>
            <a:pPr>
              <a:defRPr/>
            </a:pPr>
            <a:r>
              <a:rPr lang="en-US" altLang="zh-CN" sz="2000" dirty="0" smtClean="0">
                <a:latin typeface="Arial" panose="020B0604020202020204" pitchFamily="34" charset="0"/>
                <a:ea typeface="微软雅黑" pitchFamily="34" charset="-122"/>
              </a:rPr>
              <a:t>Note</a:t>
            </a:r>
            <a:endParaRPr lang="en-US" altLang="zh-CN" sz="2000" dirty="0">
              <a:latin typeface="Arial" panose="020B0604020202020204" pitchFamily="34" charset="0"/>
              <a:ea typeface="微软雅黑" pitchFamily="34" charset="-122"/>
            </a:endParaRPr>
          </a:p>
        </p:txBody>
      </p:sp>
      <p:sp>
        <p:nvSpPr>
          <p:cNvPr id="4" name="文本框 3"/>
          <p:cNvSpPr txBox="1"/>
          <p:nvPr/>
        </p:nvSpPr>
        <p:spPr>
          <a:xfrm>
            <a:off x="644056" y="757580"/>
            <a:ext cx="8255578" cy="1800493"/>
          </a:xfrm>
          <a:prstGeom prst="rect">
            <a:avLst/>
          </a:prstGeom>
          <a:noFill/>
        </p:spPr>
        <p:txBody>
          <a:bodyPr wrap="square" rtlCol="0">
            <a:spAutoFit/>
          </a:bodyPr>
          <a:lstStyle/>
          <a:p>
            <a:pPr>
              <a:lnSpc>
                <a:spcPct val="150000"/>
              </a:lnSpc>
            </a:pPr>
            <a:r>
              <a:rPr lang="en-US" altLang="zh-CN" sz="1600" dirty="0" smtClean="0">
                <a:solidFill>
                  <a:srgbClr val="FF0000"/>
                </a:solidFill>
                <a:latin typeface="Arial" panose="020B0604020202020204" pitchFamily="34" charset="0"/>
                <a:cs typeface="Arial" panose="020B0604020202020204" pitchFamily="34" charset="0"/>
              </a:rPr>
              <a:t>4. </a:t>
            </a:r>
            <a:r>
              <a:rPr lang="en-US" altLang="zh-CN" sz="1600" dirty="0">
                <a:solidFill>
                  <a:srgbClr val="FF0000"/>
                </a:solidFill>
                <a:latin typeface="Arial" panose="020B0604020202020204" pitchFamily="34" charset="0"/>
                <a:cs typeface="Arial" panose="020B0604020202020204" pitchFamily="34" charset="0"/>
              </a:rPr>
              <a:t>If you need to use the Electricity consumption allocation function, the computer with the host </a:t>
            </a:r>
            <a:r>
              <a:rPr lang="en-US" altLang="zh-CN" sz="1600" dirty="0" smtClean="0">
                <a:solidFill>
                  <a:srgbClr val="FF0000"/>
                </a:solidFill>
                <a:latin typeface="Arial" panose="020B0604020202020204" pitchFamily="34" charset="0"/>
                <a:cs typeface="Arial" panose="020B0604020202020204" pitchFamily="34" charset="0"/>
              </a:rPr>
              <a:t>software installed </a:t>
            </a:r>
            <a:r>
              <a:rPr lang="en-US" altLang="zh-CN" sz="1600" dirty="0">
                <a:solidFill>
                  <a:srgbClr val="FF0000"/>
                </a:solidFill>
                <a:latin typeface="Arial" panose="020B0604020202020204" pitchFamily="34" charset="0"/>
                <a:cs typeface="Arial" panose="020B0604020202020204" pitchFamily="34" charset="0"/>
              </a:rPr>
              <a:t>must run continuously around the clock</a:t>
            </a:r>
            <a:r>
              <a:rPr lang="en-US" altLang="zh-CN" sz="1600" dirty="0" smtClean="0">
                <a:solidFill>
                  <a:srgbClr val="FF0000"/>
                </a:solidFill>
                <a:latin typeface="Arial" panose="020B0604020202020204" pitchFamily="34" charset="0"/>
                <a:cs typeface="Arial" panose="020B0604020202020204" pitchFamily="34" charset="0"/>
              </a:rPr>
              <a:t>.</a:t>
            </a:r>
          </a:p>
          <a:p>
            <a:pPr>
              <a:lnSpc>
                <a:spcPct val="150000"/>
              </a:lnSpc>
            </a:pPr>
            <a:r>
              <a:rPr lang="en-US" altLang="zh-CN" sz="1400" dirty="0" smtClean="0">
                <a:latin typeface="Arial" panose="020B0604020202020204" pitchFamily="34" charset="0"/>
                <a:cs typeface="Arial" panose="020B0604020202020204" pitchFamily="34" charset="0"/>
              </a:rPr>
              <a:t>4.1</a:t>
            </a:r>
            <a:r>
              <a:rPr lang="en-US" altLang="zh-CN" sz="1400" dirty="0">
                <a:latin typeface="Arial" panose="020B0604020202020204" pitchFamily="34" charset="0"/>
                <a:cs typeface="Arial" panose="020B0604020202020204" pitchFamily="34" charset="0"/>
              </a:rPr>
              <a:t>. Ensure that the software is always running in the background;</a:t>
            </a:r>
          </a:p>
          <a:p>
            <a:pPr>
              <a:lnSpc>
                <a:spcPct val="150000"/>
              </a:lnSpc>
            </a:pPr>
            <a:r>
              <a:rPr lang="en-US" altLang="zh-CN" sz="1400" dirty="0" smtClean="0">
                <a:latin typeface="Arial" panose="020B0604020202020204" pitchFamily="34" charset="0"/>
                <a:cs typeface="Arial" panose="020B0604020202020204" pitchFamily="34" charset="0"/>
              </a:rPr>
              <a:t>4.2</a:t>
            </a:r>
            <a:r>
              <a:rPr lang="en-US" altLang="zh-CN" sz="1400" dirty="0">
                <a:latin typeface="Arial" panose="020B0604020202020204" pitchFamily="34" charset="0"/>
                <a:cs typeface="Arial" panose="020B0604020202020204" pitchFamily="34" charset="0"/>
              </a:rPr>
              <a:t>. Ensure that the operating system has turned off the sleep mode. </a:t>
            </a:r>
            <a:endParaRPr lang="en-US" altLang="zh-CN" sz="1400" dirty="0" smtClean="0">
              <a:latin typeface="Arial" panose="020B0604020202020204" pitchFamily="34" charset="0"/>
              <a:cs typeface="Arial" panose="020B0604020202020204" pitchFamily="34" charset="0"/>
            </a:endParaRPr>
          </a:p>
          <a:p>
            <a:pPr>
              <a:lnSpc>
                <a:spcPct val="150000"/>
              </a:lnSpc>
            </a:pPr>
            <a:r>
              <a:rPr lang="en-US" altLang="zh-CN" sz="1400" dirty="0" smtClean="0">
                <a:latin typeface="Arial" panose="020B0604020202020204" pitchFamily="34" charset="0"/>
                <a:cs typeface="Arial" panose="020B0604020202020204" pitchFamily="34" charset="0"/>
              </a:rPr>
              <a:t>4.3</a:t>
            </a:r>
            <a:r>
              <a:rPr lang="en-US" altLang="zh-CN" sz="1400" dirty="0">
                <a:latin typeface="Arial" panose="020B0604020202020204" pitchFamily="34" charset="0"/>
                <a:cs typeface="Arial" panose="020B0604020202020204" pitchFamily="34" charset="0"/>
              </a:rPr>
              <a:t>. To prevent abnormal power failure, it is recommended to install the UPS. </a:t>
            </a:r>
          </a:p>
        </p:txBody>
      </p:sp>
      <p:sp>
        <p:nvSpPr>
          <p:cNvPr id="5" name="文本框 4"/>
          <p:cNvSpPr txBox="1"/>
          <p:nvPr/>
        </p:nvSpPr>
        <p:spPr>
          <a:xfrm>
            <a:off x="1513490" y="4597986"/>
            <a:ext cx="5832815" cy="338554"/>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en-US" altLang="zh-CN" sz="1600" dirty="0" smtClean="0">
                <a:latin typeface="Arial" panose="020B0604020202020204" pitchFamily="34" charset="0"/>
                <a:cs typeface="Arial" panose="020B0604020202020204" pitchFamily="34" charset="0"/>
              </a:rPr>
              <a:t>Recommended UPS specifications</a:t>
            </a:r>
            <a:r>
              <a:rPr lang="en-US" altLang="zh-CN" sz="1600" dirty="0">
                <a:latin typeface="Arial" panose="020B0604020202020204" pitchFamily="34" charset="0"/>
                <a:cs typeface="Arial" panose="020B0604020202020204" pitchFamily="34" charset="0"/>
              </a:rPr>
              <a:t>: 1000VA/600W and above.</a:t>
            </a:r>
            <a:endParaRPr lang="zh-CN" altLang="en-US" sz="1600" dirty="0" smtClean="0">
              <a:latin typeface="Arial" panose="020B0604020202020204" pitchFamily="34" charset="0"/>
              <a:cs typeface="Arial" panose="020B0604020202020204" pitchFamily="34" charset="0"/>
            </a:endParaRPr>
          </a:p>
        </p:txBody>
      </p:sp>
      <p:pic>
        <p:nvPicPr>
          <p:cNvPr id="6" name="图片 5"/>
          <p:cNvPicPr>
            <a:picLocks noChangeAspect="1"/>
          </p:cNvPicPr>
          <p:nvPr/>
        </p:nvPicPr>
        <p:blipFill>
          <a:blip r:embed="rId2" cstate="email">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3582395" y="2528891"/>
            <a:ext cx="1695004" cy="1964528"/>
          </a:xfrm>
          <a:prstGeom prst="rect">
            <a:avLst/>
          </a:prstGeom>
        </p:spPr>
      </p:pic>
    </p:spTree>
    <p:extLst>
      <p:ext uri="{BB962C8B-B14F-4D97-AF65-F5344CB8AC3E}">
        <p14:creationId xmlns:p14="http://schemas.microsoft.com/office/powerpoint/2010/main" val="26817843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文本框 10"/>
          <p:cNvSpPr txBox="1"/>
          <p:nvPr/>
        </p:nvSpPr>
        <p:spPr>
          <a:xfrm>
            <a:off x="3442975" y="2053641"/>
            <a:ext cx="2258055" cy="769441"/>
          </a:xfrm>
          <a:prstGeom prst="rect">
            <a:avLst/>
          </a:prstGeom>
          <a:noFill/>
        </p:spPr>
        <p:txBody>
          <a:bodyPr wrap="none" rtlCol="0">
            <a:spAutoFit/>
          </a:bodyPr>
          <a:lstStyle/>
          <a:p>
            <a:pPr algn="ctr"/>
            <a:r>
              <a:rPr kumimoji="1" lang="en-US" altLang="zh-CN" sz="4400" b="1" spc="200" dirty="0" smtClean="0">
                <a:solidFill>
                  <a:schemeClr val="bg1"/>
                </a:solidFill>
                <a:ea typeface="微软雅黑"/>
              </a:rPr>
              <a:t>THANKS</a:t>
            </a:r>
            <a:endParaRPr kumimoji="1" lang="zh-CN" altLang="en-US" sz="4400" b="1" spc="200" dirty="0">
              <a:solidFill>
                <a:schemeClr val="bg1"/>
              </a:solidFill>
              <a:ea typeface="微软雅黑"/>
            </a:endParaRPr>
          </a:p>
        </p:txBody>
      </p:sp>
    </p:spTree>
    <p:extLst>
      <p:ext uri="{BB962C8B-B14F-4D97-AF65-F5344CB8AC3E}">
        <p14:creationId xmlns:p14="http://schemas.microsoft.com/office/powerpoint/2010/main" val="422866656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87008" y="3171372"/>
            <a:ext cx="2763791" cy="1691389"/>
          </a:xfrm>
          <a:prstGeom prst="rect">
            <a:avLst/>
          </a:prstGeom>
        </p:spPr>
      </p:pic>
      <p:sp>
        <p:nvSpPr>
          <p:cNvPr id="5"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sp>
        <p:nvSpPr>
          <p:cNvPr id="6" name="矩形 5"/>
          <p:cNvSpPr/>
          <p:nvPr/>
        </p:nvSpPr>
        <p:spPr>
          <a:xfrm>
            <a:off x="469888" y="703550"/>
            <a:ext cx="6926899" cy="420564"/>
          </a:xfrm>
          <a:prstGeom prst="rect">
            <a:avLst/>
          </a:prstGeom>
        </p:spPr>
        <p:txBody>
          <a:bodyPr wrap="square">
            <a:spAutoFit/>
          </a:bodyPr>
          <a:lstStyle/>
          <a:p>
            <a:pPr lvl="0" fontAlgn="ctr"/>
            <a:r>
              <a:rPr lang="en-US" altLang="zh-CN" sz="2133" b="1" dirty="0">
                <a:solidFill>
                  <a:srgbClr val="01ACBE"/>
                </a:solidFill>
                <a:latin typeface="Arial" pitchFamily="34" charset="0"/>
                <a:ea typeface="MS PGothic" panose="020B0600070205080204" pitchFamily="34" charset="-128"/>
                <a:cs typeface="Arial" pitchFamily="34" charset="0"/>
              </a:rPr>
              <a:t>Hi-Dom </a:t>
            </a:r>
            <a:r>
              <a:rPr lang="en-US" altLang="zh-CN" sz="2133" b="1" dirty="0" smtClean="0">
                <a:solidFill>
                  <a:srgbClr val="01ACBE"/>
                </a:solidFill>
                <a:latin typeface="Arial" pitchFamily="34" charset="0"/>
                <a:ea typeface="MS PGothic" panose="020B0600070205080204" pitchFamily="34" charset="-128"/>
                <a:cs typeface="Arial" pitchFamily="34" charset="0"/>
              </a:rPr>
              <a:t>III Air </a:t>
            </a:r>
            <a:r>
              <a:rPr lang="en-US" altLang="zh-CN" sz="2133" b="1" dirty="0">
                <a:solidFill>
                  <a:srgbClr val="01ACBE"/>
                </a:solidFill>
                <a:latin typeface="Arial" pitchFamily="34" charset="0"/>
                <a:ea typeface="MS PGothic" panose="020B0600070205080204" pitchFamily="34" charset="-128"/>
                <a:cs typeface="Arial" pitchFamily="34" charset="0"/>
              </a:rPr>
              <a:t>Conditioning Management System</a:t>
            </a:r>
          </a:p>
        </p:txBody>
      </p:sp>
      <p:sp>
        <p:nvSpPr>
          <p:cNvPr id="73" name="矩形 72"/>
          <p:cNvSpPr/>
          <p:nvPr/>
        </p:nvSpPr>
        <p:spPr>
          <a:xfrm>
            <a:off x="469888" y="1039497"/>
            <a:ext cx="8240160" cy="3109441"/>
          </a:xfrm>
          <a:prstGeom prst="rect">
            <a:avLst/>
          </a:prstGeom>
        </p:spPr>
        <p:txBody>
          <a:bodyPr wrap="square">
            <a:spAutoFit/>
          </a:bodyPr>
          <a:lstStyle/>
          <a:p>
            <a:pPr lvl="0" fontAlgn="ctr">
              <a:lnSpc>
                <a:spcPct val="150000"/>
              </a:lnSpc>
            </a:pPr>
            <a:r>
              <a:rPr lang="en-US" altLang="zh-CN" sz="1867" dirty="0">
                <a:solidFill>
                  <a:srgbClr val="090909"/>
                </a:solidFill>
                <a:latin typeface="Arial" pitchFamily="34" charset="0"/>
                <a:ea typeface="MS PGothic" panose="020B0600070205080204" pitchFamily="34" charset="-128"/>
                <a:cs typeface="Arial" pitchFamily="34" charset="0"/>
              </a:rPr>
              <a:t>Hi-Dom </a:t>
            </a:r>
            <a:r>
              <a:rPr lang="en-US" altLang="zh-CN" sz="1867" dirty="0" smtClean="0">
                <a:solidFill>
                  <a:srgbClr val="090909"/>
                </a:solidFill>
                <a:latin typeface="Arial" pitchFamily="34" charset="0"/>
                <a:ea typeface="MS PGothic" panose="020B0600070205080204" pitchFamily="34" charset="-128"/>
                <a:cs typeface="Arial" pitchFamily="34" charset="0"/>
              </a:rPr>
              <a:t>III air </a:t>
            </a:r>
            <a:r>
              <a:rPr lang="en-US" altLang="zh-CN" sz="1867" dirty="0">
                <a:solidFill>
                  <a:srgbClr val="090909"/>
                </a:solidFill>
                <a:latin typeface="Arial" pitchFamily="34" charset="0"/>
                <a:ea typeface="MS PGothic" panose="020B0600070205080204" pitchFamily="34" charset="-128"/>
                <a:cs typeface="Arial" pitchFamily="34" charset="0"/>
              </a:rPr>
              <a:t>conditioning management system adopts communication bus connection, air conditioning indoor units are connected to the computer through network converter. The system is all controlled automatically by a computer with powerful functions and simple operation. In accordance with the operation time and capacity output of indoor and outdoor units, the electric charge allocation software allocates the total power consumption to each indoor unit.</a:t>
            </a:r>
          </a:p>
        </p:txBody>
      </p:sp>
    </p:spTree>
    <p:extLst>
      <p:ext uri="{BB962C8B-B14F-4D97-AF65-F5344CB8AC3E}">
        <p14:creationId xmlns:p14="http://schemas.microsoft.com/office/powerpoint/2010/main" val="22990752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03637" y="2136239"/>
            <a:ext cx="1981200" cy="738664"/>
          </a:xfrm>
          <a:prstGeom prst="rect">
            <a:avLst/>
          </a:prstGeom>
        </p:spPr>
        <p:txBody>
          <a:bodyPr wrap="square">
            <a:spAutoFit/>
          </a:bodyPr>
          <a:lstStyle/>
          <a:p>
            <a:pPr lvl="0" algn="ctr" fontAlgn="ctr"/>
            <a:r>
              <a:rPr lang="en-US" altLang="zh-CN" sz="1400" dirty="0" smtClean="0">
                <a:solidFill>
                  <a:srgbClr val="090909"/>
                </a:solidFill>
                <a:latin typeface="Arial" pitchFamily="34" charset="0"/>
                <a:ea typeface="MS PGothic" panose="020B0600070205080204" pitchFamily="34" charset="-128"/>
                <a:cs typeface="Arial" pitchFamily="34" charset="0"/>
              </a:rPr>
              <a:t>HCCS-H160H2C1NM</a:t>
            </a:r>
            <a:endParaRPr lang="en-US" altLang="zh-CN" sz="1400" dirty="0">
              <a:solidFill>
                <a:srgbClr val="090909"/>
              </a:solidFill>
              <a:latin typeface="Arial" pitchFamily="34" charset="0"/>
              <a:ea typeface="MS PGothic" panose="020B0600070205080204" pitchFamily="34" charset="-128"/>
              <a:cs typeface="Arial" pitchFamily="34" charset="0"/>
            </a:endParaRPr>
          </a:p>
          <a:p>
            <a:pPr lvl="0" algn="ctr" fontAlgn="ctr"/>
            <a:endParaRPr lang="en-US" altLang="zh-CN" sz="1400" dirty="0">
              <a:solidFill>
                <a:srgbClr val="090909"/>
              </a:solidFill>
              <a:latin typeface="Arial" pitchFamily="34" charset="0"/>
              <a:ea typeface="MS PGothic" panose="020B0600070205080204" pitchFamily="34" charset="-128"/>
              <a:cs typeface="Arial" pitchFamily="34" charset="0"/>
            </a:endParaRPr>
          </a:p>
          <a:p>
            <a:pPr algn="ctr" fontAlgn="ctr"/>
            <a:r>
              <a:rPr lang="en-US" altLang="zh-CN" sz="1400" dirty="0" smtClean="0">
                <a:solidFill>
                  <a:srgbClr val="090909"/>
                </a:solidFill>
                <a:latin typeface="Arial" pitchFamily="34" charset="0"/>
                <a:ea typeface="MS PGothic" panose="020B0600070205080204" pitchFamily="34" charset="-128"/>
                <a:cs typeface="Arial" pitchFamily="34" charset="0"/>
              </a:rPr>
              <a:t>HCCS-H160H2C1YM</a:t>
            </a:r>
            <a:endParaRPr lang="en-US" altLang="zh-CN" sz="1400" dirty="0">
              <a:solidFill>
                <a:srgbClr val="090909"/>
              </a:solidFill>
              <a:latin typeface="Arial" pitchFamily="34" charset="0"/>
              <a:ea typeface="MS PGothic" panose="020B0600070205080204" pitchFamily="34" charset="-128"/>
              <a:cs typeface="Arial" pitchFamily="34" charset="0"/>
            </a:endParaRPr>
          </a:p>
        </p:txBody>
      </p:sp>
      <p:sp>
        <p:nvSpPr>
          <p:cNvPr id="6" name="矩形 5"/>
          <p:cNvSpPr/>
          <p:nvPr/>
        </p:nvSpPr>
        <p:spPr>
          <a:xfrm>
            <a:off x="640974" y="648152"/>
            <a:ext cx="1930165" cy="338554"/>
          </a:xfrm>
          <a:prstGeom prst="rect">
            <a:avLst/>
          </a:prstGeom>
        </p:spPr>
        <p:txBody>
          <a:bodyPr wrap="square">
            <a:spAutoFit/>
          </a:bodyPr>
          <a:lstStyle/>
          <a:p>
            <a:pPr lvl="0" fontAlgn="ctr"/>
            <a:r>
              <a:rPr lang="en-US" altLang="zh-CN" sz="1600" b="1" dirty="0" smtClean="0">
                <a:solidFill>
                  <a:srgbClr val="01ACBE"/>
                </a:solidFill>
                <a:latin typeface="Arial" pitchFamily="34" charset="0"/>
                <a:ea typeface="MS PGothic" panose="020B0600070205080204" pitchFamily="34" charset="-128"/>
                <a:cs typeface="Arial" pitchFamily="34" charset="0"/>
              </a:rPr>
              <a:t>Hi-Dom III adapter</a:t>
            </a:r>
            <a:endParaRPr lang="en-US" altLang="zh-CN" sz="1600" b="1" dirty="0">
              <a:solidFill>
                <a:srgbClr val="01ACBE"/>
              </a:solidFill>
              <a:latin typeface="Arial" pitchFamily="34" charset="0"/>
              <a:ea typeface="MS PGothic" panose="020B0600070205080204" pitchFamily="34" charset="-128"/>
              <a:cs typeface="Arial" pitchFamily="34" charset="0"/>
            </a:endParaRPr>
          </a:p>
        </p:txBody>
      </p:sp>
      <p:sp>
        <p:nvSpPr>
          <p:cNvPr id="16" name="矩形 15"/>
          <p:cNvSpPr/>
          <p:nvPr/>
        </p:nvSpPr>
        <p:spPr>
          <a:xfrm>
            <a:off x="4398596" y="1764249"/>
            <a:ext cx="3053755" cy="523220"/>
          </a:xfrm>
          <a:prstGeom prst="rect">
            <a:avLst/>
          </a:prstGeom>
        </p:spPr>
        <p:txBody>
          <a:bodyPr wrap="square">
            <a:spAutoFit/>
          </a:bodyPr>
          <a:lstStyle/>
          <a:p>
            <a:pPr lvl="0" fontAlgn="ctr"/>
            <a:r>
              <a:rPr lang="en-US" altLang="zh-CN" sz="1400" dirty="0">
                <a:solidFill>
                  <a:srgbClr val="090909"/>
                </a:solidFill>
                <a:latin typeface="Arial" pitchFamily="34" charset="0"/>
                <a:ea typeface="MS PGothic" panose="020B0600070205080204" pitchFamily="34" charset="-128"/>
                <a:cs typeface="Arial" pitchFamily="34" charset="0"/>
              </a:rPr>
              <a:t>Centralized control, without charging function</a:t>
            </a:r>
          </a:p>
        </p:txBody>
      </p:sp>
      <p:sp>
        <p:nvSpPr>
          <p:cNvPr id="20" name="矩形 19"/>
          <p:cNvSpPr/>
          <p:nvPr/>
        </p:nvSpPr>
        <p:spPr>
          <a:xfrm>
            <a:off x="4329285" y="2592990"/>
            <a:ext cx="3192376" cy="523220"/>
          </a:xfrm>
          <a:prstGeom prst="rect">
            <a:avLst/>
          </a:prstGeom>
        </p:spPr>
        <p:txBody>
          <a:bodyPr wrap="square">
            <a:spAutoFit/>
          </a:bodyPr>
          <a:lstStyle/>
          <a:p>
            <a:pPr lvl="0" fontAlgn="ctr"/>
            <a:r>
              <a:rPr lang="en-US" altLang="zh-CN" sz="1400" dirty="0">
                <a:solidFill>
                  <a:srgbClr val="090909"/>
                </a:solidFill>
                <a:latin typeface="Arial" pitchFamily="34" charset="0"/>
                <a:ea typeface="MS PGothic" panose="020B0600070205080204" pitchFamily="34" charset="-128"/>
                <a:cs typeface="Arial" pitchFamily="34" charset="0"/>
              </a:rPr>
              <a:t>Centralized control, with charging function</a:t>
            </a:r>
          </a:p>
        </p:txBody>
      </p:sp>
      <p:cxnSp>
        <p:nvCxnSpPr>
          <p:cNvPr id="21" name="肘形连接符 20"/>
          <p:cNvCxnSpPr/>
          <p:nvPr/>
        </p:nvCxnSpPr>
        <p:spPr>
          <a:xfrm flipV="1">
            <a:off x="3084838" y="1949127"/>
            <a:ext cx="1155841" cy="369120"/>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23" name="肘形连接符 22"/>
          <p:cNvCxnSpPr/>
          <p:nvPr/>
        </p:nvCxnSpPr>
        <p:spPr>
          <a:xfrm>
            <a:off x="3084838" y="2728182"/>
            <a:ext cx="1155841" cy="299321"/>
          </a:xfrm>
          <a:prstGeom prst="bentConnector3">
            <a:avLst/>
          </a:prstGeom>
        </p:spPr>
        <p:style>
          <a:lnRef idx="2">
            <a:schemeClr val="accent1"/>
          </a:lnRef>
          <a:fillRef idx="0">
            <a:schemeClr val="accent1"/>
          </a:fillRef>
          <a:effectRef idx="1">
            <a:schemeClr val="accent1"/>
          </a:effectRef>
          <a:fontRef idx="minor">
            <a:schemeClr val="tx1"/>
          </a:fontRef>
        </p:style>
      </p:cxnSp>
      <p:graphicFrame>
        <p:nvGraphicFramePr>
          <p:cNvPr id="25" name="表格 24"/>
          <p:cNvGraphicFramePr>
            <a:graphicFrameLocks noGrp="1"/>
          </p:cNvGraphicFramePr>
          <p:nvPr>
            <p:extLst>
              <p:ext uri="{D42A27DB-BD31-4B8C-83A1-F6EECF244321}">
                <p14:modId xmlns:p14="http://schemas.microsoft.com/office/powerpoint/2010/main" val="995439734"/>
              </p:ext>
            </p:extLst>
          </p:nvPr>
        </p:nvGraphicFramePr>
        <p:xfrm>
          <a:off x="708655" y="3116210"/>
          <a:ext cx="7223703" cy="1943090"/>
        </p:xfrm>
        <a:graphic>
          <a:graphicData uri="http://schemas.openxmlformats.org/drawingml/2006/table">
            <a:tbl>
              <a:tblPr firstRow="1" bandRow="1">
                <a:tableStyleId>{22838BEF-8BB2-4498-84A7-C5851F593DF1}</a:tableStyleId>
              </a:tblPr>
              <a:tblGrid>
                <a:gridCol w="4626552"/>
                <a:gridCol w="2597151"/>
              </a:tblGrid>
              <a:tr h="359227">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Max. connectable IDUs of</a:t>
                      </a:r>
                      <a:r>
                        <a:rPr lang="en-US" altLang="zh-CN" sz="1400" b="0" baseline="0" dirty="0" smtClean="0">
                          <a:latin typeface="Arial" panose="020B0604020202020204" pitchFamily="34" charset="0"/>
                          <a:cs typeface="Arial" panose="020B0604020202020204" pitchFamily="34" charset="0"/>
                        </a:rPr>
                        <a:t> one Hi Dom III</a:t>
                      </a:r>
                      <a:endParaRPr lang="zh-CN" altLang="en-US" sz="1400" b="0" dirty="0">
                        <a:latin typeface="Arial" panose="020B0604020202020204" pitchFamily="34" charset="0"/>
                        <a:cs typeface="Arial" panose="020B0604020202020204" pitchFamily="34" charset="0"/>
                      </a:endParaRPr>
                    </a:p>
                  </a:txBody>
                  <a:tcPr marL="91447" marR="91447" marT="34289" marB="34289"/>
                </a:tc>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160</a:t>
                      </a:r>
                      <a:endParaRPr lang="zh-CN" altLang="en-US" sz="1400" b="0" dirty="0">
                        <a:latin typeface="Arial" panose="020B0604020202020204" pitchFamily="34" charset="0"/>
                        <a:cs typeface="Arial" panose="020B0604020202020204" pitchFamily="34" charset="0"/>
                      </a:endParaRPr>
                    </a:p>
                  </a:txBody>
                  <a:tcPr marL="91447" marR="91447" marT="34289" marB="34289"/>
                </a:tc>
              </a:tr>
              <a:tr h="359227">
                <a:tc>
                  <a:txBody>
                    <a:bodyPr/>
                    <a:lstStyle/>
                    <a:p>
                      <a:pPr marL="0" marR="0" indent="0" algn="ctr" defTabSz="457189" rtl="0" eaLnBrk="1" fontAlgn="auto" latinLnBrk="0" hangingPunct="1">
                        <a:lnSpc>
                          <a:spcPct val="150000"/>
                        </a:lnSpc>
                        <a:spcBef>
                          <a:spcPts val="0"/>
                        </a:spcBef>
                        <a:spcAft>
                          <a:spcPts val="0"/>
                        </a:spcAft>
                        <a:buClrTx/>
                        <a:buSzTx/>
                        <a:buFontTx/>
                        <a:buNone/>
                        <a:tabLst/>
                        <a:defRPr/>
                      </a:pPr>
                      <a:r>
                        <a:rPr lang="en-US" altLang="zh-CN" sz="1400" b="0" dirty="0" smtClean="0">
                          <a:latin typeface="Arial" panose="020B0604020202020204" pitchFamily="34" charset="0"/>
                          <a:cs typeface="Arial" panose="020B0604020202020204" pitchFamily="34" charset="0"/>
                        </a:rPr>
                        <a:t>Max. connectable ODUs of</a:t>
                      </a:r>
                      <a:r>
                        <a:rPr lang="en-US" altLang="zh-CN" sz="1400" b="0" baseline="0" dirty="0" smtClean="0">
                          <a:latin typeface="Arial" panose="020B0604020202020204" pitchFamily="34" charset="0"/>
                          <a:cs typeface="Arial" panose="020B0604020202020204" pitchFamily="34" charset="0"/>
                        </a:rPr>
                        <a:t> one Hi Dom III</a:t>
                      </a:r>
                      <a:endParaRPr lang="zh-CN" altLang="en-US" sz="1400" b="0" dirty="0" smtClean="0">
                        <a:latin typeface="Arial" panose="020B0604020202020204" pitchFamily="34" charset="0"/>
                        <a:cs typeface="Arial" panose="020B0604020202020204" pitchFamily="34" charset="0"/>
                      </a:endParaRPr>
                    </a:p>
                  </a:txBody>
                  <a:tcPr marL="91447" marR="91447" marT="34289" marB="34289"/>
                </a:tc>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64</a:t>
                      </a:r>
                      <a:endParaRPr lang="zh-CN" altLang="en-US" sz="1400" b="0" dirty="0">
                        <a:latin typeface="Arial" panose="020B0604020202020204" pitchFamily="34" charset="0"/>
                        <a:cs typeface="Arial" panose="020B0604020202020204" pitchFamily="34" charset="0"/>
                      </a:endParaRPr>
                    </a:p>
                  </a:txBody>
                  <a:tcPr marL="91447" marR="91447" marT="34289" marB="34289"/>
                </a:tc>
              </a:tr>
              <a:tr h="359227">
                <a:tc>
                  <a:txBody>
                    <a:bodyPr/>
                    <a:lstStyle/>
                    <a:p>
                      <a:pPr marL="0" marR="0" indent="0" algn="ctr" defTabSz="457189" rtl="0" eaLnBrk="1" fontAlgn="auto" latinLnBrk="0" hangingPunct="1">
                        <a:lnSpc>
                          <a:spcPct val="150000"/>
                        </a:lnSpc>
                        <a:spcBef>
                          <a:spcPts val="0"/>
                        </a:spcBef>
                        <a:spcAft>
                          <a:spcPts val="0"/>
                        </a:spcAft>
                        <a:buClrTx/>
                        <a:buSzTx/>
                        <a:buFontTx/>
                        <a:buNone/>
                        <a:tabLst/>
                        <a:defRPr/>
                      </a:pPr>
                      <a:r>
                        <a:rPr lang="en-US" altLang="zh-CN" sz="1400" b="0" dirty="0" smtClean="0">
                          <a:latin typeface="Arial" panose="020B0604020202020204" pitchFamily="34" charset="0"/>
                          <a:cs typeface="Arial" panose="020B0604020202020204" pitchFamily="34" charset="0"/>
                        </a:rPr>
                        <a:t>Max. connectable meters of</a:t>
                      </a:r>
                      <a:r>
                        <a:rPr lang="en-US" altLang="zh-CN" sz="1400" b="0" baseline="0" dirty="0" smtClean="0">
                          <a:latin typeface="Arial" panose="020B0604020202020204" pitchFamily="34" charset="0"/>
                          <a:cs typeface="Arial" panose="020B0604020202020204" pitchFamily="34" charset="0"/>
                        </a:rPr>
                        <a:t> one Hi Dom III</a:t>
                      </a:r>
                      <a:endParaRPr lang="zh-CN" altLang="en-US" sz="1400" b="0" dirty="0" smtClean="0">
                        <a:latin typeface="Arial" panose="020B0604020202020204" pitchFamily="34" charset="0"/>
                        <a:cs typeface="Arial" panose="020B0604020202020204" pitchFamily="34" charset="0"/>
                      </a:endParaRPr>
                    </a:p>
                  </a:txBody>
                  <a:tcPr marL="91447" marR="91447" marT="34289" marB="34289"/>
                </a:tc>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64</a:t>
                      </a:r>
                      <a:endParaRPr lang="zh-CN" altLang="en-US" sz="1400" b="0" dirty="0">
                        <a:latin typeface="Arial" panose="020B0604020202020204" pitchFamily="34" charset="0"/>
                        <a:cs typeface="Arial" panose="020B0604020202020204" pitchFamily="34" charset="0"/>
                      </a:endParaRPr>
                    </a:p>
                  </a:txBody>
                  <a:tcPr marL="91447" marR="91447" marT="34289" marB="34289"/>
                </a:tc>
              </a:tr>
              <a:tr h="362773">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Max. adapters</a:t>
                      </a:r>
                      <a:r>
                        <a:rPr lang="en-US" altLang="zh-CN" sz="1400" b="0" baseline="0" dirty="0" smtClean="0">
                          <a:latin typeface="Arial" panose="020B0604020202020204" pitchFamily="34" charset="0"/>
                          <a:cs typeface="Arial" panose="020B0604020202020204" pitchFamily="34" charset="0"/>
                        </a:rPr>
                        <a:t> one computer can connect </a:t>
                      </a:r>
                      <a:endParaRPr lang="zh-CN" altLang="en-US" sz="1400" b="0" dirty="0">
                        <a:latin typeface="Arial" panose="020B0604020202020204" pitchFamily="34" charset="0"/>
                        <a:cs typeface="Arial" panose="020B0604020202020204" pitchFamily="34" charset="0"/>
                      </a:endParaRPr>
                    </a:p>
                  </a:txBody>
                  <a:tcPr marL="91447" marR="91447" marT="34289" marB="34289"/>
                </a:tc>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32</a:t>
                      </a:r>
                      <a:endParaRPr lang="zh-CN" altLang="en-US" sz="1400" b="0" dirty="0">
                        <a:latin typeface="Arial" panose="020B0604020202020204" pitchFamily="34" charset="0"/>
                        <a:cs typeface="Arial" panose="020B0604020202020204" pitchFamily="34" charset="0"/>
                      </a:endParaRPr>
                    </a:p>
                  </a:txBody>
                  <a:tcPr marL="91447" marR="91447" marT="34289" marB="34289"/>
                </a:tc>
              </a:tr>
              <a:tr h="362773">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Max.</a:t>
                      </a:r>
                      <a:r>
                        <a:rPr lang="en-US" altLang="zh-CN" sz="1400" b="0" baseline="0" dirty="0" smtClean="0">
                          <a:latin typeface="Arial" panose="020B0604020202020204" pitchFamily="34" charset="0"/>
                          <a:cs typeface="Arial" panose="020B0604020202020204" pitchFamily="34" charset="0"/>
                        </a:rPr>
                        <a:t> total connectable IDUs </a:t>
                      </a:r>
                      <a:endParaRPr lang="zh-CN" altLang="en-US" sz="1400" b="0" dirty="0">
                        <a:latin typeface="Arial" panose="020B0604020202020204" pitchFamily="34" charset="0"/>
                        <a:cs typeface="Arial" panose="020B0604020202020204" pitchFamily="34" charset="0"/>
                      </a:endParaRPr>
                    </a:p>
                  </a:txBody>
                  <a:tcPr marL="91447" marR="91447" marT="34289" marB="34289"/>
                </a:tc>
                <a:tc>
                  <a:txBody>
                    <a:bodyPr/>
                    <a:lstStyle/>
                    <a:p>
                      <a:pPr algn="ctr">
                        <a:lnSpc>
                          <a:spcPct val="150000"/>
                        </a:lnSpc>
                      </a:pPr>
                      <a:r>
                        <a:rPr lang="en-US" altLang="zh-CN" sz="1400" b="0" dirty="0" smtClean="0">
                          <a:latin typeface="Arial" panose="020B0604020202020204" pitchFamily="34" charset="0"/>
                          <a:cs typeface="Arial" panose="020B0604020202020204" pitchFamily="34" charset="0"/>
                        </a:rPr>
                        <a:t>5120</a:t>
                      </a:r>
                      <a:endParaRPr lang="zh-CN" altLang="en-US" sz="1400" b="0" dirty="0">
                        <a:latin typeface="Arial" panose="020B0604020202020204" pitchFamily="34" charset="0"/>
                        <a:cs typeface="Arial" panose="020B0604020202020204" pitchFamily="34" charset="0"/>
                      </a:endParaRPr>
                    </a:p>
                  </a:txBody>
                  <a:tcPr marL="91447" marR="91447" marT="34289" marB="34289"/>
                </a:tc>
              </a:tr>
            </a:tbl>
          </a:graphicData>
        </a:graphic>
      </p:graphicFrame>
      <p:sp>
        <p:nvSpPr>
          <p:cNvPr id="17" name="TextBox 4"/>
          <p:cNvSpPr txBox="1"/>
          <p:nvPr/>
        </p:nvSpPr>
        <p:spPr>
          <a:xfrm>
            <a:off x="387259" y="189802"/>
            <a:ext cx="3924971" cy="400110"/>
          </a:xfrm>
          <a:prstGeom prst="rect">
            <a:avLst/>
          </a:prstGeom>
          <a:noFill/>
        </p:spPr>
        <p:txBody>
          <a:bodyPr wrap="square">
            <a:spAutoFit/>
          </a:bodyPr>
          <a:lstStyle/>
          <a:p>
            <a:pPr>
              <a:defRPr/>
            </a:pPr>
            <a:r>
              <a:rPr lang="en-US" altLang="zh-CN" sz="2000" dirty="0" smtClean="0">
                <a:latin typeface="Arial" panose="020B0604020202020204" pitchFamily="34" charset="0"/>
                <a:ea typeface="微软雅黑" pitchFamily="34" charset="-122"/>
              </a:rPr>
              <a:t>Introduction</a:t>
            </a:r>
            <a:endParaRPr lang="en-US" altLang="zh-CN" sz="2000" dirty="0">
              <a:latin typeface="Arial" panose="020B0604020202020204" pitchFamily="34" charset="0"/>
              <a:ea typeface="微软雅黑" pitchFamily="34" charset="-122"/>
            </a:endParaRPr>
          </a:p>
        </p:txBody>
      </p:sp>
      <p:pic>
        <p:nvPicPr>
          <p:cNvPr id="15" name="图片 1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8276" y="1079365"/>
            <a:ext cx="1575562" cy="964215"/>
          </a:xfrm>
          <a:prstGeom prst="rect">
            <a:avLst/>
          </a:prstGeom>
        </p:spPr>
      </p:pic>
    </p:spTree>
    <p:extLst>
      <p:ext uri="{BB962C8B-B14F-4D97-AF65-F5344CB8AC3E}">
        <p14:creationId xmlns:p14="http://schemas.microsoft.com/office/powerpoint/2010/main" val="16398423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472538" y="725331"/>
            <a:ext cx="1786971" cy="32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kumimoji="1" sz="2600">
                <a:solidFill>
                  <a:schemeClr val="tx1"/>
                </a:solidFill>
                <a:latin typeface="Times New Roman" panose="02020603050405020304" pitchFamily="18" charset="0"/>
                <a:ea typeface="宋体" panose="02010600030101010101" pitchFamily="2" charset="-122"/>
              </a:defRPr>
            </a:lvl1pPr>
            <a:lvl2pPr marL="742950" indent="-285750">
              <a:defRPr kumimoji="1" sz="2600">
                <a:solidFill>
                  <a:schemeClr val="tx1"/>
                </a:solidFill>
                <a:latin typeface="Times New Roman" panose="02020603050405020304" pitchFamily="18" charset="0"/>
                <a:ea typeface="宋体" panose="02010600030101010101" pitchFamily="2" charset="-122"/>
              </a:defRPr>
            </a:lvl2pPr>
            <a:lvl3pPr marL="1143000" indent="-228600">
              <a:defRPr kumimoji="1" sz="2600">
                <a:solidFill>
                  <a:schemeClr val="tx1"/>
                </a:solidFill>
                <a:latin typeface="Times New Roman" panose="02020603050405020304" pitchFamily="18" charset="0"/>
                <a:ea typeface="宋体" panose="02010600030101010101" pitchFamily="2" charset="-122"/>
              </a:defRPr>
            </a:lvl3pPr>
            <a:lvl4pPr marL="1600200" indent="-228600">
              <a:defRPr kumimoji="1" sz="2600">
                <a:solidFill>
                  <a:schemeClr val="tx1"/>
                </a:solidFill>
                <a:latin typeface="Times New Roman" panose="02020603050405020304" pitchFamily="18" charset="0"/>
                <a:ea typeface="宋体" panose="02010600030101010101" pitchFamily="2" charset="-122"/>
              </a:defRPr>
            </a:lvl4pPr>
            <a:lvl5pPr marL="2057400" indent="-228600">
              <a:defRPr kumimoji="1" sz="26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6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6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6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600">
                <a:solidFill>
                  <a:schemeClr val="tx1"/>
                </a:solidFill>
                <a:latin typeface="Times New Roman" panose="02020603050405020304" pitchFamily="18" charset="0"/>
                <a:ea typeface="宋体" panose="02010600030101010101" pitchFamily="2" charset="-122"/>
              </a:defRPr>
            </a:lvl9pPr>
          </a:lstStyle>
          <a:p>
            <a:pPr eaLnBrk="1" hangingPunct="1">
              <a:lnSpc>
                <a:spcPct val="80000"/>
              </a:lnSpc>
              <a:spcBef>
                <a:spcPct val="20000"/>
              </a:spcBef>
            </a:pPr>
            <a:r>
              <a:rPr lang="en-US" altLang="zh-CN" sz="1867" dirty="0">
                <a:solidFill>
                  <a:schemeClr val="tx1">
                    <a:lumMod val="85000"/>
                    <a:lumOff val="15000"/>
                  </a:schemeClr>
                </a:solidFill>
                <a:latin typeface="Arial" pitchFamily="34" charset="0"/>
                <a:ea typeface="ＭＳ Ｐゴシック" pitchFamily="34" charset="-128"/>
                <a:cs typeface="Arial" pitchFamily="34" charset="0"/>
              </a:rPr>
              <a:t>Hardware</a:t>
            </a:r>
            <a:r>
              <a:rPr lang="zh-CN" altLang="en-US" sz="1867" dirty="0">
                <a:solidFill>
                  <a:schemeClr val="tx1">
                    <a:lumMod val="85000"/>
                    <a:lumOff val="15000"/>
                  </a:schemeClr>
                </a:solidFill>
                <a:latin typeface="Arial" pitchFamily="34" charset="0"/>
                <a:ea typeface="ＭＳ Ｐゴシック" pitchFamily="34" charset="-128"/>
                <a:cs typeface="Arial" pitchFamily="34" charset="0"/>
              </a:rPr>
              <a:t>：</a:t>
            </a:r>
            <a:endParaRPr lang="ja-JP" altLang="en-US" sz="1867" dirty="0">
              <a:solidFill>
                <a:schemeClr val="tx1">
                  <a:lumMod val="85000"/>
                  <a:lumOff val="15000"/>
                </a:schemeClr>
              </a:solidFill>
              <a:latin typeface="Arial" pitchFamily="34" charset="0"/>
              <a:ea typeface="ＭＳ Ｐゴシック" pitchFamily="34" charset="-128"/>
              <a:cs typeface="Arial" pitchFamily="34" charset="0"/>
            </a:endParaRPr>
          </a:p>
        </p:txBody>
      </p:sp>
      <p:graphicFrame>
        <p:nvGraphicFramePr>
          <p:cNvPr id="5" name="Group 54"/>
          <p:cNvGraphicFramePr>
            <a:graphicFrameLocks noGrp="1"/>
          </p:cNvGraphicFramePr>
          <p:nvPr>
            <p:extLst>
              <p:ext uri="{D42A27DB-BD31-4B8C-83A1-F6EECF244321}">
                <p14:modId xmlns:p14="http://schemas.microsoft.com/office/powerpoint/2010/main" val="461787792"/>
              </p:ext>
            </p:extLst>
          </p:nvPr>
        </p:nvGraphicFramePr>
        <p:xfrm>
          <a:off x="784697" y="1263428"/>
          <a:ext cx="7694287" cy="3322606"/>
        </p:xfrm>
        <a:graphic>
          <a:graphicData uri="http://schemas.openxmlformats.org/drawingml/2006/table">
            <a:tbl>
              <a:tblPr>
                <a:tableStyleId>{69CF1AB2-1976-4502-BF36-3FF5EA218861}</a:tableStyleId>
              </a:tblPr>
              <a:tblGrid>
                <a:gridCol w="1855800"/>
                <a:gridCol w="2449187"/>
                <a:gridCol w="2093002"/>
                <a:gridCol w="1296298"/>
              </a:tblGrid>
              <a:tr h="59056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System Component</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60000"/>
                        <a:lumOff val="4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Parameter Requirements</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60000"/>
                        <a:lumOff val="4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Demand Quantity</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60000"/>
                        <a:lumOff val="4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Offer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60000"/>
                        <a:lumOff val="40000"/>
                      </a:schemeClr>
                    </a:solidFill>
                  </a:tcPr>
                </a:tc>
              </a:tr>
              <a:tr h="53219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Hi-Dom III</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HCCS-H160H2C1YM</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1 per 160 IDUs</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err="1" smtClean="0">
                          <a:solidFill>
                            <a:schemeClr val="tx1"/>
                          </a:solidFill>
                          <a:latin typeface="Arial" panose="020B0604020202020204" pitchFamily="34" charset="0"/>
                          <a:cs typeface="Arial" panose="020B0604020202020204" pitchFamily="34" charset="0"/>
                        </a:rPr>
                        <a:t>Hisense</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r>
              <a:tr h="5643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Software</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1 per management</a:t>
                      </a:r>
                      <a:r>
                        <a:rPr lang="en-US" altLang="zh-CN" sz="1600" baseline="0" dirty="0" smtClean="0">
                          <a:solidFill>
                            <a:schemeClr val="tx1"/>
                          </a:solidFill>
                          <a:latin typeface="Arial" panose="020B0604020202020204" pitchFamily="34" charset="0"/>
                          <a:cs typeface="Arial" panose="020B0604020202020204" pitchFamily="34" charset="0"/>
                        </a:rPr>
                        <a:t> computer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err="1" smtClean="0">
                          <a:solidFill>
                            <a:schemeClr val="tx1"/>
                          </a:solidFill>
                          <a:latin typeface="Arial" panose="020B0604020202020204" pitchFamily="34" charset="0"/>
                          <a:cs typeface="Arial" panose="020B0604020202020204" pitchFamily="34" charset="0"/>
                        </a:rPr>
                        <a:t>Hisense</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r>
              <a:tr h="543747">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Management Computer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lang="en-US" altLang="zh-CN" sz="1600" dirty="0" smtClean="0">
                          <a:solidFill>
                            <a:schemeClr val="tx1"/>
                          </a:solidFill>
                          <a:latin typeface="Arial" panose="020B0604020202020204" pitchFamily="34" charset="0"/>
                          <a:cs typeface="Arial" panose="020B0604020202020204" pitchFamily="34" charset="0"/>
                        </a:rPr>
                        <a:t>—</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1 per project</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Provided on-site</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r>
              <a:tr h="545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Control</a:t>
                      </a:r>
                      <a:r>
                        <a:rPr lang="en-US" altLang="zh-CN" sz="1600" baseline="0" dirty="0" smtClean="0">
                          <a:solidFill>
                            <a:schemeClr val="tx1"/>
                          </a:solidFill>
                          <a:latin typeface="Arial" panose="020B0604020202020204" pitchFamily="34" charset="0"/>
                          <a:cs typeface="Arial" panose="020B0604020202020204" pitchFamily="34" charset="0"/>
                        </a:rPr>
                        <a:t> Box</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panose="020B0604020202020204" pitchFamily="34" charset="0"/>
                        <a:buNone/>
                        <a:tabLst/>
                      </a:pPr>
                      <a:r>
                        <a:rPr lang="en-US" altLang="zh-CN" sz="1600" dirty="0" smtClean="0">
                          <a:solidFill>
                            <a:schemeClr val="tx1"/>
                          </a:solidFill>
                          <a:latin typeface="Arial" panose="020B0604020202020204" pitchFamily="34" charset="0"/>
                          <a:cs typeface="Arial" panose="020B0604020202020204" pitchFamily="34" charset="0"/>
                        </a:rPr>
                        <a:t>Including</a:t>
                      </a:r>
                      <a:r>
                        <a:rPr lang="en-US" altLang="zh-CN" sz="1600" baseline="0" dirty="0" smtClean="0">
                          <a:solidFill>
                            <a:schemeClr val="tx1"/>
                          </a:solidFill>
                          <a:latin typeface="Arial" panose="020B0604020202020204" pitchFamily="34" charset="0"/>
                          <a:cs typeface="Arial" panose="020B0604020202020204" pitchFamily="34" charset="0"/>
                        </a:rPr>
                        <a:t> power source and HUB</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Provided on-site</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r>
              <a:tr h="545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Electric Meter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Schneider meter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1 per ODU</a:t>
                      </a: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lang="en-US" altLang="zh-CN" sz="1600" dirty="0" smtClean="0">
                          <a:solidFill>
                            <a:schemeClr val="tx1"/>
                          </a:solidFill>
                          <a:latin typeface="Arial" panose="020B0604020202020204" pitchFamily="34" charset="0"/>
                          <a:cs typeface="Arial" panose="020B0604020202020204" pitchFamily="34" charset="0"/>
                        </a:rPr>
                        <a:t>Designated manufacturer</a:t>
                      </a:r>
                      <a:endParaRPr lang="zh-CN" altLang="en-US" sz="1600" dirty="0" smtClean="0">
                        <a:solidFill>
                          <a:schemeClr val="tx1"/>
                        </a:solidFill>
                        <a:latin typeface="Arial" panose="020B0604020202020204" pitchFamily="34" charset="0"/>
                        <a:cs typeface="Arial" panose="020B0604020202020204" pitchFamily="34" charset="0"/>
                      </a:endParaRPr>
                    </a:p>
                  </a:txBody>
                  <a:tcPr marL="9615" marR="9615" marT="961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40000"/>
                        <a:lumOff val="60000"/>
                      </a:schemeClr>
                    </a:solidFill>
                  </a:tcPr>
                </a:tc>
              </a:tr>
            </a:tbl>
          </a:graphicData>
        </a:graphic>
      </p:graphicFrame>
      <p:sp>
        <p:nvSpPr>
          <p:cNvPr id="7"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spTree>
    <p:extLst>
      <p:ext uri="{BB962C8B-B14F-4D97-AF65-F5344CB8AC3E}">
        <p14:creationId xmlns:p14="http://schemas.microsoft.com/office/powerpoint/2010/main" val="985175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888" y="674606"/>
            <a:ext cx="8079026" cy="954364"/>
          </a:xfrm>
          <a:prstGeom prst="rect">
            <a:avLst/>
          </a:prstGeom>
        </p:spPr>
        <p:txBody>
          <a:bodyPr wrap="square">
            <a:spAutoFit/>
          </a:bodyPr>
          <a:lstStyle/>
          <a:p>
            <a:pPr lvl="0" fontAlgn="ctr">
              <a:lnSpc>
                <a:spcPct val="150000"/>
              </a:lnSpc>
            </a:pPr>
            <a:r>
              <a:rPr lang="en-US" altLang="zh-CN" dirty="0">
                <a:solidFill>
                  <a:srgbClr val="090909"/>
                </a:solidFill>
                <a:latin typeface="Arial" pitchFamily="34" charset="0"/>
                <a:ea typeface="MS PGothic" panose="020B0600070205080204" pitchFamily="34" charset="-128"/>
                <a:cs typeface="Arial" pitchFamily="34" charset="0"/>
              </a:rPr>
              <a:t>Hi-Dom </a:t>
            </a:r>
            <a:r>
              <a:rPr lang="en-US" altLang="zh-CN" dirty="0" smtClean="0">
                <a:solidFill>
                  <a:srgbClr val="090909"/>
                </a:solidFill>
                <a:latin typeface="Arial" pitchFamily="34" charset="0"/>
                <a:ea typeface="MS PGothic" panose="020B0600070205080204" pitchFamily="34" charset="-128"/>
                <a:cs typeface="Arial" pitchFamily="34" charset="0"/>
              </a:rPr>
              <a:t>III adapter </a:t>
            </a:r>
            <a:r>
              <a:rPr lang="en-US" altLang="zh-CN" dirty="0">
                <a:solidFill>
                  <a:srgbClr val="090909"/>
                </a:solidFill>
                <a:latin typeface="Arial" pitchFamily="34" charset="0"/>
                <a:ea typeface="MS PGothic" panose="020B0600070205080204" pitchFamily="34" charset="-128"/>
                <a:cs typeface="Arial" pitchFamily="34" charset="0"/>
              </a:rPr>
              <a:t>is used in the system to converse the </a:t>
            </a:r>
            <a:r>
              <a:rPr lang="en-US" altLang="zh-CN" dirty="0" smtClean="0">
                <a:solidFill>
                  <a:srgbClr val="090909"/>
                </a:solidFill>
                <a:latin typeface="Arial" pitchFamily="34" charset="0"/>
                <a:ea typeface="MS PGothic" panose="020B0600070205080204" pitchFamily="34" charset="-128"/>
                <a:cs typeface="Arial" pitchFamily="34" charset="0"/>
              </a:rPr>
              <a:t>communication, record </a:t>
            </a:r>
            <a:r>
              <a:rPr lang="en-US" altLang="zh-CN" dirty="0">
                <a:solidFill>
                  <a:srgbClr val="090909"/>
                </a:solidFill>
                <a:latin typeface="Arial" pitchFamily="34" charset="0"/>
                <a:ea typeface="MS PGothic" panose="020B0600070205080204" pitchFamily="34" charset="-128"/>
                <a:cs typeface="Arial" pitchFamily="34" charset="0"/>
              </a:rPr>
              <a:t>the running </a:t>
            </a:r>
            <a:r>
              <a:rPr lang="en-US" altLang="zh-CN" dirty="0" smtClean="0">
                <a:solidFill>
                  <a:srgbClr val="090909"/>
                </a:solidFill>
                <a:latin typeface="Arial" pitchFamily="34" charset="0"/>
                <a:ea typeface="MS PGothic" panose="020B0600070205080204" pitchFamily="34" charset="-128"/>
                <a:cs typeface="Arial" pitchFamily="34" charset="0"/>
              </a:rPr>
              <a:t>data and read the meter data.</a:t>
            </a:r>
            <a:endParaRPr lang="en-US" altLang="zh-CN" dirty="0">
              <a:solidFill>
                <a:srgbClr val="090909"/>
              </a:solidFill>
              <a:latin typeface="Arial" pitchFamily="34" charset="0"/>
              <a:ea typeface="MS PGothic" panose="020B0600070205080204" pitchFamily="34" charset="-128"/>
              <a:cs typeface="Arial" pitchFamily="34" charset="0"/>
            </a:endParaRPr>
          </a:p>
        </p:txBody>
      </p:sp>
      <p:sp>
        <p:nvSpPr>
          <p:cNvPr id="7"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pic>
        <p:nvPicPr>
          <p:cNvPr id="9" name="图片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689304" y="3691937"/>
            <a:ext cx="1924251" cy="1177606"/>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3894687216"/>
              </p:ext>
            </p:extLst>
          </p:nvPr>
        </p:nvGraphicFramePr>
        <p:xfrm>
          <a:off x="598734" y="1921827"/>
          <a:ext cx="5901884" cy="2837919"/>
        </p:xfrm>
        <a:graphic>
          <a:graphicData uri="http://schemas.openxmlformats.org/drawingml/2006/table">
            <a:tbl>
              <a:tblPr firstRow="1" firstCol="1" bandRow="1">
                <a:tableStyleId>{5C22544A-7EE6-4342-B048-85BDC9FD1C3A}</a:tableStyleId>
              </a:tblPr>
              <a:tblGrid>
                <a:gridCol w="2950942"/>
                <a:gridCol w="2950942"/>
              </a:tblGrid>
              <a:tr h="300914">
                <a:tc>
                  <a:txBody>
                    <a:bodyPr/>
                    <a:lstStyle/>
                    <a:p>
                      <a:pPr algn="ctr">
                        <a:spcAft>
                          <a:spcPts val="0"/>
                        </a:spcAft>
                      </a:pPr>
                      <a:r>
                        <a:rPr lang="en-US" sz="1200" kern="100" dirty="0">
                          <a:effectLst/>
                          <a:latin typeface="Arial" panose="020B0604020202020204" pitchFamily="34" charset="0"/>
                          <a:cs typeface="Arial" panose="020B0604020202020204" pitchFamily="34" charset="0"/>
                        </a:rPr>
                        <a:t>Item</a:t>
                      </a:r>
                      <a:endParaRPr lang="zh-CN" sz="105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Specifications</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a:txBody>
                    <a:bodyPr/>
                    <a:lstStyle/>
                    <a:p>
                      <a:pPr algn="ctr">
                        <a:spcAft>
                          <a:spcPts val="0"/>
                        </a:spcAft>
                      </a:pPr>
                      <a:r>
                        <a:rPr lang="en-US" sz="1200" kern="100">
                          <a:effectLst/>
                          <a:latin typeface="Arial" panose="020B0604020202020204" pitchFamily="34" charset="0"/>
                          <a:cs typeface="Arial" panose="020B0604020202020204" pitchFamily="34" charset="0"/>
                        </a:rPr>
                        <a:t>Power supply</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DC 12V</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a:txBody>
                    <a:bodyPr/>
                    <a:lstStyle/>
                    <a:p>
                      <a:pPr algn="ctr">
                        <a:spcAft>
                          <a:spcPts val="0"/>
                        </a:spcAft>
                      </a:pPr>
                      <a:r>
                        <a:rPr lang="en-US" sz="1200" kern="100">
                          <a:effectLst/>
                          <a:latin typeface="Arial" panose="020B0604020202020204" pitchFamily="34" charset="0"/>
                          <a:cs typeface="Arial" panose="020B0604020202020204" pitchFamily="34" charset="0"/>
                        </a:rPr>
                        <a:t>Power consumption</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&lt;6W</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rowSpan="2">
                  <a:txBody>
                    <a:bodyPr/>
                    <a:lstStyle/>
                    <a:p>
                      <a:pPr algn="ctr">
                        <a:spcAft>
                          <a:spcPts val="0"/>
                        </a:spcAft>
                      </a:pPr>
                      <a:r>
                        <a:rPr lang="en-US" sz="1200" kern="100" dirty="0">
                          <a:effectLst/>
                          <a:latin typeface="Arial" panose="020B0604020202020204" pitchFamily="34" charset="0"/>
                          <a:cs typeface="Arial" panose="020B0604020202020204" pitchFamily="34" charset="0"/>
                        </a:rPr>
                        <a:t>Environmental conditions</a:t>
                      </a:r>
                      <a:endParaRPr lang="zh-CN" sz="105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Ambient temperature: 0</a:t>
                      </a:r>
                      <a:r>
                        <a:rPr lang="zh-CN" sz="1200" kern="100">
                          <a:effectLst/>
                          <a:latin typeface="Arial" panose="020B0604020202020204" pitchFamily="34" charset="0"/>
                          <a:cs typeface="Arial" panose="020B0604020202020204" pitchFamily="34" charset="0"/>
                        </a:rPr>
                        <a:t>～</a:t>
                      </a:r>
                      <a:r>
                        <a:rPr lang="en-US" sz="1200" kern="100">
                          <a:effectLst/>
                          <a:latin typeface="Arial" panose="020B0604020202020204" pitchFamily="34" charset="0"/>
                          <a:cs typeface="Arial" panose="020B0604020202020204" pitchFamily="34" charset="0"/>
                        </a:rPr>
                        <a:t>40</a:t>
                      </a:r>
                      <a:r>
                        <a:rPr lang="zh-CN" sz="1200" kern="100">
                          <a:effectLst/>
                          <a:latin typeface="Arial" panose="020B0604020202020204" pitchFamily="34" charset="0"/>
                          <a:cs typeface="Arial" panose="020B0604020202020204" pitchFamily="34" charset="0"/>
                        </a:rPr>
                        <a:t>℃</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vMerge="1">
                  <a:txBody>
                    <a:bodyPr/>
                    <a:lstStyle/>
                    <a:p>
                      <a:endParaRPr lang="zh-CN" altLang="en-US"/>
                    </a:p>
                  </a:txBody>
                  <a:tcPr/>
                </a:tc>
                <a:tc>
                  <a:txBody>
                    <a:bodyPr/>
                    <a:lstStyle/>
                    <a:p>
                      <a:pPr algn="ctr">
                        <a:spcAft>
                          <a:spcPts val="0"/>
                        </a:spcAft>
                      </a:pPr>
                      <a:r>
                        <a:rPr lang="es-ES" sz="1200" kern="100">
                          <a:effectLst/>
                          <a:latin typeface="Arial" panose="020B0604020202020204" pitchFamily="34" charset="0"/>
                          <a:cs typeface="Arial" panose="020B0604020202020204" pitchFamily="34" charset="0"/>
                        </a:rPr>
                        <a:t>Ambient humidity: 20</a:t>
                      </a:r>
                      <a:r>
                        <a:rPr lang="zh-CN" sz="1200" kern="100">
                          <a:effectLst/>
                          <a:latin typeface="Arial" panose="020B0604020202020204" pitchFamily="34" charset="0"/>
                          <a:cs typeface="Arial" panose="020B0604020202020204" pitchFamily="34" charset="0"/>
                        </a:rPr>
                        <a:t>～</a:t>
                      </a:r>
                      <a:r>
                        <a:rPr lang="es-ES" sz="1200" kern="100">
                          <a:effectLst/>
                          <a:latin typeface="Arial" panose="020B0604020202020204" pitchFamily="34" charset="0"/>
                          <a:cs typeface="Arial" panose="020B0604020202020204" pitchFamily="34" charset="0"/>
                        </a:rPr>
                        <a:t>85% (no condensation)</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a:txBody>
                    <a:bodyPr/>
                    <a:lstStyle/>
                    <a:p>
                      <a:pPr algn="ctr">
                        <a:spcAft>
                          <a:spcPts val="0"/>
                        </a:spcAft>
                      </a:pPr>
                      <a:r>
                        <a:rPr lang="en-US" sz="1200" kern="100">
                          <a:effectLst/>
                          <a:latin typeface="Arial" panose="020B0604020202020204" pitchFamily="34" charset="0"/>
                          <a:cs typeface="Arial" panose="020B0604020202020204" pitchFamily="34" charset="0"/>
                        </a:rPr>
                        <a:t>Dimensions</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Length: 180mm, Width: 115mm, Thickness: 64mm</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300914">
                <a:tc>
                  <a:txBody>
                    <a:bodyPr/>
                    <a:lstStyle/>
                    <a:p>
                      <a:pPr algn="ctr">
                        <a:spcAft>
                          <a:spcPts val="0"/>
                        </a:spcAft>
                      </a:pPr>
                      <a:r>
                        <a:rPr lang="en-US" sz="1200" kern="100">
                          <a:effectLst/>
                          <a:latin typeface="Arial" panose="020B0604020202020204" pitchFamily="34" charset="0"/>
                          <a:cs typeface="Arial" panose="020B0604020202020204" pitchFamily="34" charset="0"/>
                        </a:rPr>
                        <a:t>Weight</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a:effectLst/>
                          <a:latin typeface="Arial" panose="020B0604020202020204" pitchFamily="34" charset="0"/>
                          <a:cs typeface="Arial" panose="020B0604020202020204" pitchFamily="34" charset="0"/>
                        </a:rPr>
                        <a:t>0.57kg</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r h="601829">
                <a:tc>
                  <a:txBody>
                    <a:bodyPr/>
                    <a:lstStyle/>
                    <a:p>
                      <a:pPr algn="ctr">
                        <a:spcAft>
                          <a:spcPts val="0"/>
                        </a:spcAft>
                      </a:pPr>
                      <a:r>
                        <a:rPr lang="en-US" sz="1200" kern="100">
                          <a:effectLst/>
                          <a:latin typeface="Arial" panose="020B0604020202020204" pitchFamily="34" charset="0"/>
                          <a:cs typeface="Arial" panose="020B0604020202020204" pitchFamily="34" charset="0"/>
                        </a:rPr>
                        <a:t>Installation conditions</a:t>
                      </a:r>
                      <a:endParaRPr lang="zh-CN" sz="105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1200" kern="100" dirty="0">
                          <a:effectLst/>
                          <a:latin typeface="Arial" panose="020B0604020202020204" pitchFamily="34" charset="0"/>
                          <a:cs typeface="Arial" panose="020B0604020202020204" pitchFamily="34" charset="0"/>
                        </a:rPr>
                        <a:t>Indoor, weak current control box; rail or lifting hole fixed</a:t>
                      </a:r>
                      <a:endParaRPr lang="zh-CN" sz="105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tc>
              </a:tr>
            </a:tbl>
          </a:graphicData>
        </a:graphic>
      </p:graphicFrame>
      <p:pic>
        <p:nvPicPr>
          <p:cNvPr id="3" name="图片 2"/>
          <p:cNvPicPr>
            <a:picLocks noChangeAspect="1"/>
          </p:cNvPicPr>
          <p:nvPr/>
        </p:nvPicPr>
        <p:blipFill>
          <a:blip r:embed="rId4"/>
          <a:stretch>
            <a:fillRect/>
          </a:stretch>
        </p:blipFill>
        <p:spPr>
          <a:xfrm>
            <a:off x="6783937" y="3090042"/>
            <a:ext cx="458555" cy="323374"/>
          </a:xfrm>
          <a:prstGeom prst="rect">
            <a:avLst/>
          </a:prstGeom>
        </p:spPr>
      </p:pic>
      <p:pic>
        <p:nvPicPr>
          <p:cNvPr id="4" name="图片 3"/>
          <p:cNvPicPr>
            <a:picLocks noChangeAspect="1"/>
          </p:cNvPicPr>
          <p:nvPr/>
        </p:nvPicPr>
        <p:blipFill>
          <a:blip r:embed="rId5"/>
          <a:stretch>
            <a:fillRect/>
          </a:stretch>
        </p:blipFill>
        <p:spPr>
          <a:xfrm>
            <a:off x="7424934" y="3090042"/>
            <a:ext cx="479173" cy="344406"/>
          </a:xfrm>
          <a:prstGeom prst="rect">
            <a:avLst/>
          </a:prstGeom>
        </p:spPr>
      </p:pic>
      <p:pic>
        <p:nvPicPr>
          <p:cNvPr id="5" name="图片 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086549" y="3020420"/>
            <a:ext cx="527006" cy="527006"/>
          </a:xfrm>
          <a:prstGeom prst="rect">
            <a:avLst/>
          </a:prstGeom>
        </p:spPr>
      </p:pic>
    </p:spTree>
    <p:extLst>
      <p:ext uri="{BB962C8B-B14F-4D97-AF65-F5344CB8AC3E}">
        <p14:creationId xmlns:p14="http://schemas.microsoft.com/office/powerpoint/2010/main" val="19031932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888" y="674606"/>
            <a:ext cx="8079026" cy="507831"/>
          </a:xfrm>
          <a:prstGeom prst="rect">
            <a:avLst/>
          </a:prstGeom>
        </p:spPr>
        <p:txBody>
          <a:bodyPr wrap="square">
            <a:spAutoFit/>
          </a:bodyPr>
          <a:lstStyle/>
          <a:p>
            <a:pPr lvl="0" fontAlgn="ctr">
              <a:lnSpc>
                <a:spcPct val="150000"/>
              </a:lnSpc>
            </a:pPr>
            <a:r>
              <a:rPr lang="en-US" altLang="zh-CN" dirty="0" smtClean="0">
                <a:solidFill>
                  <a:srgbClr val="090909"/>
                </a:solidFill>
                <a:latin typeface="Arial" pitchFamily="34" charset="0"/>
                <a:ea typeface="MS PGothic" panose="020B0600070205080204" pitchFamily="34" charset="-128"/>
                <a:cs typeface="Arial" pitchFamily="34" charset="0"/>
              </a:rPr>
              <a:t>Dimension</a:t>
            </a:r>
            <a:endParaRPr lang="en-US" altLang="zh-CN" dirty="0">
              <a:solidFill>
                <a:srgbClr val="090909"/>
              </a:solidFill>
              <a:latin typeface="Arial" pitchFamily="34" charset="0"/>
              <a:ea typeface="MS PGothic" panose="020B0600070205080204" pitchFamily="34" charset="-128"/>
              <a:cs typeface="Arial" pitchFamily="34" charset="0"/>
            </a:endParaRPr>
          </a:p>
        </p:txBody>
      </p:sp>
      <p:sp>
        <p:nvSpPr>
          <p:cNvPr id="7" name="TextBox 4"/>
          <p:cNvSpPr txBox="1"/>
          <p:nvPr/>
        </p:nvSpPr>
        <p:spPr>
          <a:xfrm>
            <a:off x="387259" y="189802"/>
            <a:ext cx="3924971" cy="400110"/>
          </a:xfrm>
          <a:prstGeom prst="rect">
            <a:avLst/>
          </a:prstGeom>
          <a:noFill/>
        </p:spPr>
        <p:txBody>
          <a:bodyPr wrap="square">
            <a:spAutoFit/>
          </a:bodyPr>
          <a:lstStyle/>
          <a:p>
            <a:pPr>
              <a:defRPr/>
            </a:pPr>
            <a:r>
              <a:rPr lang="en-US" altLang="zh-CN" sz="2000" dirty="0">
                <a:latin typeface="Arial" panose="020B0604020202020204" pitchFamily="34" charset="0"/>
                <a:ea typeface="微软雅黑" pitchFamily="34" charset="-122"/>
              </a:rPr>
              <a:t>Introduction</a:t>
            </a:r>
          </a:p>
        </p:txBody>
      </p:sp>
      <p:pic>
        <p:nvPicPr>
          <p:cNvPr id="2" name="图片 1"/>
          <p:cNvPicPr>
            <a:picLocks noChangeAspect="1"/>
          </p:cNvPicPr>
          <p:nvPr/>
        </p:nvPicPr>
        <p:blipFill>
          <a:blip r:embed="rId3"/>
          <a:stretch>
            <a:fillRect/>
          </a:stretch>
        </p:blipFill>
        <p:spPr>
          <a:xfrm>
            <a:off x="717723" y="1182437"/>
            <a:ext cx="7583356" cy="3712756"/>
          </a:xfrm>
          <a:prstGeom prst="rect">
            <a:avLst/>
          </a:prstGeom>
        </p:spPr>
      </p:pic>
    </p:spTree>
    <p:extLst>
      <p:ext uri="{BB962C8B-B14F-4D97-AF65-F5344CB8AC3E}">
        <p14:creationId xmlns:p14="http://schemas.microsoft.com/office/powerpoint/2010/main" val="1377367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400" dirty="0" smtClean="0">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schemas.microsoft.com/sharepoint/v3/fields"/>
    <ds:schemaRef ds:uri="http://www.w3.org/XML/1998/namespace"/>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7154</TotalTime>
  <Words>1735</Words>
  <Application>Microsoft Office PowerPoint</Application>
  <PresentationFormat>全屏显示(16:9)</PresentationFormat>
  <Paragraphs>333</Paragraphs>
  <Slides>46</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Arial Unicode MS</vt:lpstr>
      <vt:lpstr>ＭＳ Ｐゴシック</vt:lpstr>
      <vt:lpstr>ＭＳ Ｐゴシック</vt:lpstr>
      <vt:lpstr>宋体</vt:lpstr>
      <vt:lpstr>微软雅黑</vt:lpstr>
      <vt:lpstr>时尚中黑简体</vt:lpstr>
      <vt:lpstr>等线</vt:lpstr>
      <vt:lpstr>Arial</vt:lpstr>
      <vt:lpstr>Calibri</vt:lpstr>
      <vt:lpstr>Impact</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xiaoyushun@hisensehitachi.com</dc:creator>
  <cp:lastModifiedBy>肖裕顺</cp:lastModifiedBy>
  <cp:revision>425</cp:revision>
  <dcterms:created xsi:type="dcterms:W3CDTF">2010-04-12T23:12:02Z</dcterms:created>
  <dcterms:modified xsi:type="dcterms:W3CDTF">2020-04-28T08:51:33Z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